
<file path=[Content_Types].xml><?xml version="1.0" encoding="utf-8"?>
<Types xmlns="http://schemas.openxmlformats.org/package/2006/content-types">
  <Default Extension="xml" ContentType="application/xml"/>
  <Default Extension="jpeg" ContentType="image/jpeg"/>
  <Default Extension="jpg" ContentType="image/jpeg"/>
  <Default Extension="rels" ContentType="application/vnd.openxmlformats-package.relationships+xml"/>
  <Default Extension="gif" ContentType="image/gif"/>
  <Default Extension="avi" ContentType="video/unknown"/>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23"/>
  </p:notesMasterIdLst>
  <p:sldIdLst>
    <p:sldId id="535" r:id="rId2"/>
    <p:sldId id="959" r:id="rId3"/>
    <p:sldId id="962" r:id="rId4"/>
    <p:sldId id="966" r:id="rId5"/>
    <p:sldId id="965" r:id="rId6"/>
    <p:sldId id="964" r:id="rId7"/>
    <p:sldId id="960" r:id="rId8"/>
    <p:sldId id="970" r:id="rId9"/>
    <p:sldId id="975" r:id="rId10"/>
    <p:sldId id="976" r:id="rId11"/>
    <p:sldId id="971" r:id="rId12"/>
    <p:sldId id="972" r:id="rId13"/>
    <p:sldId id="974" r:id="rId14"/>
    <p:sldId id="963" r:id="rId15"/>
    <p:sldId id="961" r:id="rId16"/>
    <p:sldId id="969" r:id="rId17"/>
    <p:sldId id="968" r:id="rId18"/>
    <p:sldId id="973" r:id="rId19"/>
    <p:sldId id="967" r:id="rId20"/>
    <p:sldId id="977" r:id="rId21"/>
    <p:sldId id="761" r:id="rId22"/>
  </p:sldIdLst>
  <p:sldSz cx="9144000" cy="6858000" type="screen4x3"/>
  <p:notesSz cx="6858000" cy="9144000"/>
  <p:defaultTextStyle>
    <a:defPPr>
      <a:defRPr lang="en-US"/>
    </a:defPPr>
    <a:lvl1pPr algn="ctr" rtl="0" eaLnBrk="0" fontAlgn="base" hangingPunct="0">
      <a:spcBef>
        <a:spcPct val="0"/>
      </a:spcBef>
      <a:spcAft>
        <a:spcPct val="0"/>
      </a:spcAft>
      <a:defRPr kern="1200">
        <a:solidFill>
          <a:schemeClr val="tx1"/>
        </a:solidFill>
        <a:latin typeface="Garamond" pitchFamily="18" charset="0"/>
        <a:ea typeface="+mn-ea"/>
        <a:cs typeface="+mn-cs"/>
      </a:defRPr>
    </a:lvl1pPr>
    <a:lvl2pPr marL="457200" algn="ctr" rtl="0" eaLnBrk="0" fontAlgn="base" hangingPunct="0">
      <a:spcBef>
        <a:spcPct val="0"/>
      </a:spcBef>
      <a:spcAft>
        <a:spcPct val="0"/>
      </a:spcAft>
      <a:defRPr kern="1200">
        <a:solidFill>
          <a:schemeClr val="tx1"/>
        </a:solidFill>
        <a:latin typeface="Garamond" pitchFamily="18" charset="0"/>
        <a:ea typeface="+mn-ea"/>
        <a:cs typeface="+mn-cs"/>
      </a:defRPr>
    </a:lvl2pPr>
    <a:lvl3pPr marL="914400" algn="ctr" rtl="0" eaLnBrk="0" fontAlgn="base" hangingPunct="0">
      <a:spcBef>
        <a:spcPct val="0"/>
      </a:spcBef>
      <a:spcAft>
        <a:spcPct val="0"/>
      </a:spcAft>
      <a:defRPr kern="1200">
        <a:solidFill>
          <a:schemeClr val="tx1"/>
        </a:solidFill>
        <a:latin typeface="Garamond" pitchFamily="18" charset="0"/>
        <a:ea typeface="+mn-ea"/>
        <a:cs typeface="+mn-cs"/>
      </a:defRPr>
    </a:lvl3pPr>
    <a:lvl4pPr marL="1371600" algn="ctr" rtl="0" eaLnBrk="0" fontAlgn="base" hangingPunct="0">
      <a:spcBef>
        <a:spcPct val="0"/>
      </a:spcBef>
      <a:spcAft>
        <a:spcPct val="0"/>
      </a:spcAft>
      <a:defRPr kern="1200">
        <a:solidFill>
          <a:schemeClr val="tx1"/>
        </a:solidFill>
        <a:latin typeface="Garamond" pitchFamily="18" charset="0"/>
        <a:ea typeface="+mn-ea"/>
        <a:cs typeface="+mn-cs"/>
      </a:defRPr>
    </a:lvl4pPr>
    <a:lvl5pPr marL="1828800" algn="ctr" rtl="0" eaLnBrk="0" fontAlgn="base" hangingPunct="0">
      <a:spcBef>
        <a:spcPct val="0"/>
      </a:spcBef>
      <a:spcAft>
        <a:spcPct val="0"/>
      </a:spcAft>
      <a:defRPr kern="1200">
        <a:solidFill>
          <a:schemeClr val="tx1"/>
        </a:solidFill>
        <a:latin typeface="Garamond" pitchFamily="18" charset="0"/>
        <a:ea typeface="+mn-ea"/>
        <a:cs typeface="+mn-cs"/>
      </a:defRPr>
    </a:lvl5pPr>
    <a:lvl6pPr marL="2286000" algn="l" defTabSz="914400" rtl="0" eaLnBrk="1" latinLnBrk="0" hangingPunct="1">
      <a:defRPr kern="1200">
        <a:solidFill>
          <a:schemeClr val="tx1"/>
        </a:solidFill>
        <a:latin typeface="Garamond" pitchFamily="18" charset="0"/>
        <a:ea typeface="+mn-ea"/>
        <a:cs typeface="+mn-cs"/>
      </a:defRPr>
    </a:lvl6pPr>
    <a:lvl7pPr marL="2743200" algn="l" defTabSz="914400" rtl="0" eaLnBrk="1" latinLnBrk="0" hangingPunct="1">
      <a:defRPr kern="1200">
        <a:solidFill>
          <a:schemeClr val="tx1"/>
        </a:solidFill>
        <a:latin typeface="Garamond" pitchFamily="18" charset="0"/>
        <a:ea typeface="+mn-ea"/>
        <a:cs typeface="+mn-cs"/>
      </a:defRPr>
    </a:lvl7pPr>
    <a:lvl8pPr marL="3200400" algn="l" defTabSz="914400" rtl="0" eaLnBrk="1" latinLnBrk="0" hangingPunct="1">
      <a:defRPr kern="1200">
        <a:solidFill>
          <a:schemeClr val="tx1"/>
        </a:solidFill>
        <a:latin typeface="Garamond" pitchFamily="18" charset="0"/>
        <a:ea typeface="+mn-ea"/>
        <a:cs typeface="+mn-cs"/>
      </a:defRPr>
    </a:lvl8pPr>
    <a:lvl9pPr marL="3657600" algn="l" defTabSz="914400" rtl="0" eaLnBrk="1" latinLnBrk="0" hangingPunct="1">
      <a:defRPr kern="1200">
        <a:solidFill>
          <a:schemeClr val="tx1"/>
        </a:solidFill>
        <a:latin typeface="Garamond" pitchFamily="18" charset="0"/>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vburgess" initials="v"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00"/>
    <a:srgbClr val="FF33CC"/>
    <a:srgbClr val="777777"/>
    <a:srgbClr val="000066"/>
    <a:srgbClr val="FF0000"/>
    <a:srgbClr val="66FF33"/>
    <a:srgbClr val="66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392" autoAdjust="0"/>
    <p:restoredTop sz="75468" autoAdjust="0"/>
  </p:normalViewPr>
  <p:slideViewPr>
    <p:cSldViewPr>
      <p:cViewPr varScale="1">
        <p:scale>
          <a:sx n="74" d="100"/>
          <a:sy n="74" d="100"/>
        </p:scale>
        <p:origin x="-1704" y="-96"/>
      </p:cViewPr>
      <p:guideLst>
        <p:guide orient="horz" pos="2304"/>
        <p:guide pos="2880"/>
      </p:guideLst>
    </p:cSldViewPr>
  </p:slideViewPr>
  <p:outlineViewPr>
    <p:cViewPr>
      <p:scale>
        <a:sx n="33" d="100"/>
        <a:sy n="33" d="100"/>
      </p:scale>
      <p:origin x="0" y="3896"/>
    </p:cViewPr>
  </p:outlineViewPr>
  <p:notesTextViewPr>
    <p:cViewPr>
      <p:scale>
        <a:sx n="100" d="100"/>
        <a:sy n="100" d="100"/>
      </p:scale>
      <p:origin x="0" y="0"/>
    </p:cViewPr>
  </p:notesTextViewPr>
  <p:sorterViewPr>
    <p:cViewPr>
      <p:scale>
        <a:sx n="100" d="100"/>
        <a:sy n="100" d="100"/>
      </p:scale>
      <p:origin x="0" y="7710"/>
    </p:cViewPr>
  </p:sorter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notesMaster" Target="notesMasters/notesMaster1.xml"/><Relationship Id="rId24" Type="http://schemas.openxmlformats.org/officeDocument/2006/relationships/printerSettings" Target="printerSettings/printerSettings1.bin"/><Relationship Id="rId25" Type="http://schemas.openxmlformats.org/officeDocument/2006/relationships/commentAuthors" Target="commentAuthors.xml"/><Relationship Id="rId26" Type="http://schemas.openxmlformats.org/officeDocument/2006/relationships/presProps" Target="presProps.xml"/><Relationship Id="rId27" Type="http://schemas.openxmlformats.org/officeDocument/2006/relationships/viewProps" Target="viewProps.xml"/><Relationship Id="rId28" Type="http://schemas.openxmlformats.org/officeDocument/2006/relationships/theme" Target="theme/theme1.xml"/><Relationship Id="rId29"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200">
                <a:latin typeface="Arial" pitchFamily="34" charset="0"/>
              </a:defRPr>
            </a:lvl1pPr>
          </a:lstStyle>
          <a:p>
            <a:pPr>
              <a:defRPr/>
            </a:pPr>
            <a:endParaRPr lang="en-US"/>
          </a:p>
        </p:txBody>
      </p:sp>
      <p:sp>
        <p:nvSpPr>
          <p:cNvPr id="5123"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Arial" pitchFamily="34" charset="0"/>
              </a:defRPr>
            </a:lvl1pPr>
          </a:lstStyle>
          <a:p>
            <a:pPr>
              <a:defRPr/>
            </a:pPr>
            <a:endParaRPr lang="en-US"/>
          </a:p>
        </p:txBody>
      </p:sp>
      <p:sp>
        <p:nvSpPr>
          <p:cNvPr id="129028"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5125"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5126"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eaLnBrk="1" hangingPunct="1">
              <a:defRPr sz="1200">
                <a:latin typeface="Arial" pitchFamily="34" charset="0"/>
              </a:defRPr>
            </a:lvl1pPr>
          </a:lstStyle>
          <a:p>
            <a:pPr>
              <a:defRPr/>
            </a:pPr>
            <a:endParaRPr lang="en-US"/>
          </a:p>
        </p:txBody>
      </p:sp>
      <p:sp>
        <p:nvSpPr>
          <p:cNvPr id="5127"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atin typeface="Arial" pitchFamily="34" charset="0"/>
              </a:defRPr>
            </a:lvl1pPr>
          </a:lstStyle>
          <a:p>
            <a:pPr>
              <a:defRPr/>
            </a:pPr>
            <a:fld id="{BB57151A-1A1F-4688-BDAC-CC8CB6696CA5}" type="slidenum">
              <a:rPr lang="en-US"/>
              <a:pPr>
                <a:defRPr/>
              </a:pPr>
              <a:t>‹#›</a:t>
            </a:fld>
            <a:endParaRPr lang="en-US"/>
          </a:p>
        </p:txBody>
      </p:sp>
    </p:spTree>
    <p:extLst>
      <p:ext uri="{BB962C8B-B14F-4D97-AF65-F5344CB8AC3E}">
        <p14:creationId xmlns:p14="http://schemas.microsoft.com/office/powerpoint/2010/main" val="121546774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7"/>
          <p:cNvSpPr>
            <a:spLocks noGrp="1" noChangeArrowheads="1"/>
          </p:cNvSpPr>
          <p:nvPr>
            <p:ph type="sldNum" sz="quarter" idx="5"/>
          </p:nvPr>
        </p:nvSpPr>
        <p:spPr>
          <a:noFill/>
        </p:spPr>
        <p:txBody>
          <a:bodyPr/>
          <a:lstStyle/>
          <a:p>
            <a:fld id="{B377B1C8-EDEC-47EA-91D0-83E0DF72EAD7}" type="slidenum">
              <a:rPr lang="en-US" smtClean="0">
                <a:latin typeface="Arial" charset="0"/>
              </a:rPr>
              <a:pPr/>
              <a:t>1</a:t>
            </a:fld>
            <a:endParaRPr lang="en-US" smtClean="0">
              <a:latin typeface="Arial" charset="0"/>
            </a:endParaRPr>
          </a:p>
        </p:txBody>
      </p:sp>
      <p:sp>
        <p:nvSpPr>
          <p:cNvPr id="130051" name="Rectangle 2"/>
          <p:cNvSpPr>
            <a:spLocks noGrp="1" noRot="1" noChangeAspect="1" noChangeArrowheads="1" noTextEdit="1"/>
          </p:cNvSpPr>
          <p:nvPr>
            <p:ph type="sldImg"/>
          </p:nvPr>
        </p:nvSpPr>
        <p:spPr>
          <a:ln/>
        </p:spPr>
      </p:sp>
      <p:sp>
        <p:nvSpPr>
          <p:cNvPr id="130052" name="Rectangle 3"/>
          <p:cNvSpPr>
            <a:spLocks noGrp="1" noChangeArrowheads="1"/>
          </p:cNvSpPr>
          <p:nvPr>
            <p:ph type="body" idx="1"/>
          </p:nvPr>
        </p:nvSpPr>
        <p:spPr>
          <a:noFill/>
          <a:ln/>
        </p:spPr>
        <p:txBody>
          <a:bodyPr/>
          <a:lstStyle/>
          <a:p>
            <a:pPr eaLnBrk="1" hangingPunct="1"/>
            <a:endParaRPr lang="en-US" dirty="0" smtClean="0">
              <a:latin typeface="Arial" charset="0"/>
            </a:endParaRPr>
          </a:p>
          <a:p>
            <a:pPr eaLnBrk="1" hangingPunct="1"/>
            <a:r>
              <a:rPr lang="en-US" dirty="0" smtClean="0">
                <a:latin typeface="Arial" charset="0"/>
              </a:rPr>
              <a:t>Talk about </a:t>
            </a:r>
            <a:r>
              <a:rPr lang="en-US" dirty="0" err="1" smtClean="0">
                <a:latin typeface="Arial" charset="0"/>
              </a:rPr>
              <a:t>Infraredx</a:t>
            </a:r>
            <a:r>
              <a:rPr lang="en-US" dirty="0" smtClean="0">
                <a:latin typeface="Arial" charset="0"/>
              </a:rPr>
              <a:t> </a:t>
            </a:r>
            <a:r>
              <a:rPr lang="en-US" dirty="0" err="1" smtClean="0">
                <a:latin typeface="Arial" charset="0"/>
              </a:rPr>
              <a:t>lipiscan</a:t>
            </a:r>
            <a:r>
              <a:rPr lang="en-US" dirty="0" smtClean="0">
                <a:latin typeface="Arial" charset="0"/>
              </a:rPr>
              <a:t> technology</a:t>
            </a:r>
            <a:r>
              <a:rPr lang="en-US" baseline="0" dirty="0" smtClean="0">
                <a:latin typeface="Arial" charset="0"/>
              </a:rPr>
              <a:t> and its us in coronary artery imaging. More specifically its use in imaging cholesterol plaque with coronary walls</a:t>
            </a:r>
            <a:endParaRPr lang="en-US" dirty="0" smtClean="0">
              <a:latin typeface="Arial" charset="0"/>
            </a:endParaRPr>
          </a:p>
          <a:p>
            <a:pPr eaLnBrk="1" hangingPunct="1"/>
            <a:endParaRPr lang="en-US" dirty="0" smtClean="0">
              <a:latin typeface="Arial" charset="0"/>
            </a:endParaRPr>
          </a:p>
          <a:p>
            <a:pPr eaLnBrk="1" hangingPunct="1"/>
            <a:endParaRPr lang="en-US" dirty="0" smtClean="0">
              <a:latin typeface="Arial" charset="0"/>
            </a:endParaRPr>
          </a:p>
          <a:p>
            <a:pPr eaLnBrk="1" hangingPunct="1"/>
            <a:endParaRPr lang="en-US" dirty="0" smtClean="0">
              <a:latin typeface="Arial" charset="0"/>
            </a:endParaRPr>
          </a:p>
          <a:p>
            <a:pPr eaLnBrk="1" hangingPunct="1"/>
            <a:endParaRPr lang="en-US" dirty="0" smtClean="0">
              <a:latin typeface="Arial" charset="0"/>
            </a:endParaRPr>
          </a:p>
          <a:p>
            <a:pPr eaLnBrk="1" hangingPunct="1"/>
            <a:endParaRPr lang="en-US" dirty="0" smtClean="0">
              <a:latin typeface="Arial" charset="0"/>
            </a:endParaRPr>
          </a:p>
          <a:p>
            <a:pPr eaLnBrk="1" hangingPunct="1"/>
            <a:r>
              <a:rPr lang="en-US" dirty="0" smtClean="0">
                <a:latin typeface="Arial" charset="0"/>
              </a:rPr>
              <a:t>Today I am going to speak about PAD, and the guidelines that are available to us (especially in the field of IM and cardiology) regarding the diagnosis and management of this disease entity</a:t>
            </a:r>
          </a:p>
          <a:p>
            <a:pPr eaLnBrk="1" hangingPunct="1"/>
            <a:r>
              <a:rPr lang="en-US" dirty="0" smtClean="0">
                <a:latin typeface="Arial" charset="0"/>
              </a:rPr>
              <a:t>Up to 20-25% of all patients with CAD also have PAD. Both disease entities have the same risk factors and have similar treatment modalities, and so therefore, this is why we are seeing PAD becoming more relevant in the practice of cardiology. </a:t>
            </a:r>
          </a:p>
          <a:p>
            <a:pPr eaLnBrk="1" hangingPunct="1"/>
            <a:r>
              <a:rPr lang="en-US" dirty="0" smtClean="0">
                <a:latin typeface="Arial" charset="0"/>
              </a:rPr>
              <a:t>Today I will be concentrating on LE PAD, but please note that PAD </a:t>
            </a:r>
            <a:r>
              <a:rPr lang="en-US" dirty="0" err="1" smtClean="0">
                <a:latin typeface="Arial" charset="0"/>
              </a:rPr>
              <a:t>encompases</a:t>
            </a:r>
            <a:r>
              <a:rPr lang="en-US" dirty="0" smtClean="0">
                <a:latin typeface="Arial" charset="0"/>
              </a:rPr>
              <a:t> LE/UE PAD, RAS, mesenteric artery disease, carotid artery disease, AAA.</a:t>
            </a:r>
          </a:p>
          <a:p>
            <a:pPr eaLnBrk="1" hangingPunct="1"/>
            <a:endParaRPr lang="en-US" dirty="0" smtClean="0">
              <a:latin typeface="Arial"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Rot="1" noChangeAspect="1" noChangeArrowheads="1" noTextEdit="1"/>
          </p:cNvSpPr>
          <p:nvPr>
            <p:ph type="sldImg"/>
          </p:nvPr>
        </p:nvSpPr>
        <p:spPr>
          <a:ln/>
        </p:spPr>
      </p:sp>
      <p:sp>
        <p:nvSpPr>
          <p:cNvPr id="33795" name="Rectangle 3"/>
          <p:cNvSpPr>
            <a:spLocks noGrp="1" noChangeArrowheads="1"/>
          </p:cNvSpPr>
          <p:nvPr>
            <p:ph type="body" idx="1"/>
          </p:nvPr>
        </p:nvSpPr>
        <p:spPr>
          <a:xfrm>
            <a:off x="685800" y="4343400"/>
            <a:ext cx="5486400" cy="4114800"/>
          </a:xfrm>
          <a:noFill/>
          <a:ln/>
        </p:spPr>
        <p:txBody>
          <a:bodyPr/>
          <a:lstStyle/>
          <a:p>
            <a:endParaRPr lang="en-US" smtClean="0"/>
          </a:p>
          <a:p>
            <a:endParaRPr lang="en-US" smtClean="0"/>
          </a:p>
          <a:p>
            <a:endParaRPr lang="en-US" smtClean="0"/>
          </a:p>
          <a:p>
            <a:r>
              <a:rPr lang="en-US" smtClean="0"/>
              <a:t>While I was putting this talk together I began to think about why we developed guidelines, the role these guidelines play in helping us to manage our patients and why we have various medical organizations such as the AHA.</a:t>
            </a:r>
          </a:p>
          <a:p>
            <a:endParaRPr lang="en-US" smtClean="0"/>
          </a:p>
          <a:p>
            <a:r>
              <a:rPr lang="en-US" smtClean="0"/>
              <a:t>Well is partly because these things help us to practice medicine in a safe and responsible manner</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a:p>
            </p:txBody>
          </p:sp>
          <p:sp>
            <p:nvSpPr>
              <p:cNvPr id="9"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a:p>
            </p:txBody>
          </p:sp>
          <p:sp>
            <p:nvSpPr>
              <p:cNvPr id="10"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a:p>
            </p:txBody>
          </p:sp>
          <p:sp>
            <p:nvSpPr>
              <p:cNvPr id="11" name="Freeform 7"/>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p>
                <a:pPr>
                  <a:defRPr/>
                </a:pPr>
                <a:endParaRPr lang="en-US"/>
              </a:p>
            </p:txBody>
          </p:sp>
          <p:sp>
            <p:nvSpPr>
              <p:cNvPr id="12"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a:p>
            </p:txBody>
          </p:sp>
        </p:grpSp>
        <p:sp>
          <p:nvSpPr>
            <p:cNvPr id="6"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p>
          </p:txBody>
        </p:sp>
        <p:sp>
          <p:nvSpPr>
            <p:cNvPr id="7" name="Freeform 10"/>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a:defRPr/>
              </a:pPr>
              <a:endParaRPr lang="en-US"/>
            </a:p>
          </p:txBody>
        </p:sp>
      </p:grpSp>
      <p:sp>
        <p:nvSpPr>
          <p:cNvPr id="21515" name="Rectangle 11"/>
          <p:cNvSpPr>
            <a:spLocks noGrp="1" noChangeArrowheads="1"/>
          </p:cNvSpPr>
          <p:nvPr>
            <p:ph type="ctrTitle" sz="quarter"/>
          </p:nvPr>
        </p:nvSpPr>
        <p:spPr>
          <a:xfrm>
            <a:off x="685800" y="1736725"/>
            <a:ext cx="7772400" cy="1920875"/>
          </a:xfrm>
        </p:spPr>
        <p:txBody>
          <a:bodyPr/>
          <a:lstStyle>
            <a:lvl1pPr>
              <a:defRPr sz="6000"/>
            </a:lvl1pPr>
          </a:lstStyle>
          <a:p>
            <a:r>
              <a:rPr lang="en-US"/>
              <a:t>Click to edit Master title style</a:t>
            </a:r>
          </a:p>
        </p:txBody>
      </p:sp>
      <p:sp>
        <p:nvSpPr>
          <p:cNvPr id="21516" name="Rectangle 12"/>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r>
              <a:rPr lang="en-US"/>
              <a:t>Click to edit Master subtitle style</a:t>
            </a:r>
          </a:p>
        </p:txBody>
      </p:sp>
      <p:sp>
        <p:nvSpPr>
          <p:cNvPr id="13" name="Rectangle 13"/>
          <p:cNvSpPr>
            <a:spLocks noGrp="1" noChangeArrowheads="1"/>
          </p:cNvSpPr>
          <p:nvPr>
            <p:ph type="dt" sz="quarter" idx="10"/>
          </p:nvPr>
        </p:nvSpPr>
        <p:spPr>
          <a:xfrm>
            <a:off x="457200" y="6248400"/>
            <a:ext cx="2133600" cy="476250"/>
          </a:xfrm>
        </p:spPr>
        <p:txBody>
          <a:bodyPr/>
          <a:lstStyle>
            <a:lvl1pPr>
              <a:defRPr/>
            </a:lvl1pPr>
          </a:lstStyle>
          <a:p>
            <a:pPr>
              <a:defRPr/>
            </a:pPr>
            <a:endParaRPr lang="en-US"/>
          </a:p>
        </p:txBody>
      </p:sp>
      <p:sp>
        <p:nvSpPr>
          <p:cNvPr id="14" name="Rectangle 14"/>
          <p:cNvSpPr>
            <a:spLocks noGrp="1" noChangeArrowheads="1"/>
          </p:cNvSpPr>
          <p:nvPr>
            <p:ph type="ftr" sz="quarter" idx="11"/>
          </p:nvPr>
        </p:nvSpPr>
        <p:spPr>
          <a:xfrm>
            <a:off x="3124200" y="6251575"/>
            <a:ext cx="2895600" cy="476250"/>
          </a:xfrm>
        </p:spPr>
        <p:txBody>
          <a:bodyPr/>
          <a:lstStyle>
            <a:lvl1pPr>
              <a:defRPr/>
            </a:lvl1pPr>
          </a:lstStyle>
          <a:p>
            <a:pPr>
              <a:defRPr/>
            </a:pPr>
            <a:endParaRPr lang="en-US"/>
          </a:p>
        </p:txBody>
      </p:sp>
      <p:sp>
        <p:nvSpPr>
          <p:cNvPr id="15" name="Rectangle 15"/>
          <p:cNvSpPr>
            <a:spLocks noGrp="1" noChangeArrowheads="1"/>
          </p:cNvSpPr>
          <p:nvPr>
            <p:ph type="sldNum" sz="quarter" idx="12"/>
          </p:nvPr>
        </p:nvSpPr>
        <p:spPr>
          <a:xfrm>
            <a:off x="6553200" y="6254750"/>
            <a:ext cx="2133600" cy="476250"/>
          </a:xfrm>
        </p:spPr>
        <p:txBody>
          <a:bodyPr/>
          <a:lstStyle>
            <a:lvl1pPr>
              <a:defRPr/>
            </a:lvl1pPr>
          </a:lstStyle>
          <a:p>
            <a:pPr>
              <a:defRPr/>
            </a:pPr>
            <a:fld id="{EA997E65-8E20-4F6A-9DC5-B72885E6FB26}" type="slidenum">
              <a:rPr lang="en-US"/>
              <a:pPr>
                <a:defRPr/>
              </a:pPr>
              <a:t>‹#›</a:t>
            </a:fld>
            <a:endParaRPr lang="en-US"/>
          </a:p>
        </p:txBody>
      </p:sp>
    </p:spTree>
  </p:cSld>
  <p:clrMapOvr>
    <a:masterClrMapping/>
  </p:clrMapOvr>
  <p:transition xmlns:p14="http://schemas.microsoft.com/office/powerpoint/2010/mai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dt" sz="half" idx="10"/>
          </p:nvPr>
        </p:nvSpPr>
        <p:spPr/>
        <p:txBody>
          <a:bodyPr/>
          <a:lstStyle>
            <a:lvl1pPr>
              <a:defRPr/>
            </a:lvl1pPr>
          </a:lstStyle>
          <a:p>
            <a:pPr>
              <a:defRPr/>
            </a:pPr>
            <a:endParaRPr lang="en-US"/>
          </a:p>
        </p:txBody>
      </p:sp>
      <p:sp>
        <p:nvSpPr>
          <p:cNvPr id="5" name="Rectangle 3"/>
          <p:cNvSpPr>
            <a:spLocks noGrp="1" noChangeArrowheads="1"/>
          </p:cNvSpPr>
          <p:nvPr>
            <p:ph type="sldNum" sz="quarter" idx="11"/>
          </p:nvPr>
        </p:nvSpPr>
        <p:spPr/>
        <p:txBody>
          <a:bodyPr/>
          <a:lstStyle>
            <a:lvl1pPr>
              <a:defRPr/>
            </a:lvl1pPr>
          </a:lstStyle>
          <a:p>
            <a:pPr>
              <a:defRPr/>
            </a:pPr>
            <a:fld id="{85428D7A-BF6B-4BB7-93B9-82EE465ABD06}" type="slidenum">
              <a:rPr lang="en-US"/>
              <a:pPr>
                <a:defRPr/>
              </a:pPr>
              <a:t>‹#›</a:t>
            </a:fld>
            <a:endParaRPr lang="en-US"/>
          </a:p>
        </p:txBody>
      </p:sp>
      <p:sp>
        <p:nvSpPr>
          <p:cNvPr id="6" name="Rectangle 14"/>
          <p:cNvSpPr>
            <a:spLocks noGrp="1" noChangeArrowheads="1"/>
          </p:cNvSpPr>
          <p:nvPr>
            <p:ph type="ftr" sz="quarter" idx="12"/>
          </p:nvPr>
        </p:nvSpPr>
        <p:spPr/>
        <p:txBody>
          <a:bodyPr/>
          <a:lstStyle>
            <a:lvl1pPr>
              <a:defRPr/>
            </a:lvl1pPr>
          </a:lstStyle>
          <a:p>
            <a:pPr>
              <a:defRPr/>
            </a:pPr>
            <a:endParaRPr lang="en-US"/>
          </a:p>
        </p:txBody>
      </p:sp>
    </p:spTree>
  </p:cSld>
  <p:clrMapOvr>
    <a:masterClrMapping/>
  </p:clrMapOvr>
  <p:transition xmlns:p14="http://schemas.microsoft.com/office/powerpoint/2010/mai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dt" sz="half" idx="10"/>
          </p:nvPr>
        </p:nvSpPr>
        <p:spPr/>
        <p:txBody>
          <a:bodyPr/>
          <a:lstStyle>
            <a:lvl1pPr>
              <a:defRPr/>
            </a:lvl1pPr>
          </a:lstStyle>
          <a:p>
            <a:pPr>
              <a:defRPr/>
            </a:pPr>
            <a:endParaRPr lang="en-US"/>
          </a:p>
        </p:txBody>
      </p:sp>
      <p:sp>
        <p:nvSpPr>
          <p:cNvPr id="5" name="Rectangle 3"/>
          <p:cNvSpPr>
            <a:spLocks noGrp="1" noChangeArrowheads="1"/>
          </p:cNvSpPr>
          <p:nvPr>
            <p:ph type="sldNum" sz="quarter" idx="11"/>
          </p:nvPr>
        </p:nvSpPr>
        <p:spPr/>
        <p:txBody>
          <a:bodyPr/>
          <a:lstStyle>
            <a:lvl1pPr>
              <a:defRPr/>
            </a:lvl1pPr>
          </a:lstStyle>
          <a:p>
            <a:pPr>
              <a:defRPr/>
            </a:pPr>
            <a:fld id="{6ED6CFFE-53F0-477C-B9E6-F9264010AD0E}" type="slidenum">
              <a:rPr lang="en-US"/>
              <a:pPr>
                <a:defRPr/>
              </a:pPr>
              <a:t>‹#›</a:t>
            </a:fld>
            <a:endParaRPr lang="en-US"/>
          </a:p>
        </p:txBody>
      </p:sp>
      <p:sp>
        <p:nvSpPr>
          <p:cNvPr id="6" name="Rectangle 14"/>
          <p:cNvSpPr>
            <a:spLocks noGrp="1" noChangeArrowheads="1"/>
          </p:cNvSpPr>
          <p:nvPr>
            <p:ph type="ftr" sz="quarter" idx="12"/>
          </p:nvPr>
        </p:nvSpPr>
        <p:spPr/>
        <p:txBody>
          <a:bodyPr/>
          <a:lstStyle>
            <a:lvl1pPr>
              <a:defRPr/>
            </a:lvl1pPr>
          </a:lstStyle>
          <a:p>
            <a:pPr>
              <a:defRPr/>
            </a:pPr>
            <a:endParaRPr lang="en-US"/>
          </a:p>
        </p:txBody>
      </p:sp>
    </p:spTree>
  </p:cSld>
  <p:clrMapOvr>
    <a:masterClrMapping/>
  </p:clrMapOvr>
  <p:transition xmlns:p14="http://schemas.microsoft.com/office/powerpoint/2010/mai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600200"/>
            <a:ext cx="8229600" cy="4525963"/>
          </a:xfrm>
        </p:spPr>
        <p:txBody>
          <a:bodyPr/>
          <a:lstStyle/>
          <a:p>
            <a:pPr lvl="0"/>
            <a:endParaRPr lang="en-US" noProof="0" smtClean="0"/>
          </a:p>
        </p:txBody>
      </p:sp>
      <p:sp>
        <p:nvSpPr>
          <p:cNvPr id="4" name="Rectangle 2"/>
          <p:cNvSpPr>
            <a:spLocks noGrp="1" noChangeArrowheads="1"/>
          </p:cNvSpPr>
          <p:nvPr>
            <p:ph type="dt" sz="half" idx="10"/>
          </p:nvPr>
        </p:nvSpPr>
        <p:spPr/>
        <p:txBody>
          <a:bodyPr/>
          <a:lstStyle>
            <a:lvl1pPr>
              <a:defRPr/>
            </a:lvl1pPr>
          </a:lstStyle>
          <a:p>
            <a:pPr>
              <a:defRPr/>
            </a:pPr>
            <a:endParaRPr lang="en-US"/>
          </a:p>
        </p:txBody>
      </p:sp>
      <p:sp>
        <p:nvSpPr>
          <p:cNvPr id="5" name="Rectangle 3"/>
          <p:cNvSpPr>
            <a:spLocks noGrp="1" noChangeArrowheads="1"/>
          </p:cNvSpPr>
          <p:nvPr>
            <p:ph type="sldNum" sz="quarter" idx="11"/>
          </p:nvPr>
        </p:nvSpPr>
        <p:spPr/>
        <p:txBody>
          <a:bodyPr/>
          <a:lstStyle>
            <a:lvl1pPr>
              <a:defRPr/>
            </a:lvl1pPr>
          </a:lstStyle>
          <a:p>
            <a:pPr>
              <a:defRPr/>
            </a:pPr>
            <a:fld id="{B4B9F06B-296A-4FA7-B7AA-ED3112CA22DE}" type="slidenum">
              <a:rPr lang="en-US"/>
              <a:pPr>
                <a:defRPr/>
              </a:pPr>
              <a:t>‹#›</a:t>
            </a:fld>
            <a:endParaRPr lang="en-US"/>
          </a:p>
        </p:txBody>
      </p:sp>
      <p:sp>
        <p:nvSpPr>
          <p:cNvPr id="6" name="Rectangle 14"/>
          <p:cNvSpPr>
            <a:spLocks noGrp="1" noChangeArrowheads="1"/>
          </p:cNvSpPr>
          <p:nvPr>
            <p:ph type="ftr" sz="quarter" idx="12"/>
          </p:nvPr>
        </p:nvSpPr>
        <p:spPr/>
        <p:txBody>
          <a:bodyPr/>
          <a:lstStyle>
            <a:lvl1pPr>
              <a:defRPr/>
            </a:lvl1pPr>
          </a:lstStyle>
          <a:p>
            <a:pPr>
              <a:defRPr/>
            </a:pPr>
            <a:endParaRPr lang="en-US"/>
          </a:p>
        </p:txBody>
      </p:sp>
    </p:spTree>
  </p:cSld>
  <p:clrMapOvr>
    <a:masterClrMapping/>
  </p:clrMapOvr>
  <p:transition xmlns:p14="http://schemas.microsoft.com/office/powerpoint/2010/mai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
          <p:cNvSpPr>
            <a:spLocks noGrp="1" noChangeArrowheads="1"/>
          </p:cNvSpPr>
          <p:nvPr>
            <p:ph type="dt" sz="half" idx="10"/>
          </p:nvPr>
        </p:nvSpPr>
        <p:spPr/>
        <p:txBody>
          <a:bodyPr/>
          <a:lstStyle>
            <a:lvl1pPr>
              <a:defRPr/>
            </a:lvl1pPr>
          </a:lstStyle>
          <a:p>
            <a:pPr>
              <a:defRPr/>
            </a:pPr>
            <a:endParaRPr lang="en-US"/>
          </a:p>
        </p:txBody>
      </p:sp>
      <p:sp>
        <p:nvSpPr>
          <p:cNvPr id="6" name="Rectangle 3"/>
          <p:cNvSpPr>
            <a:spLocks noGrp="1" noChangeArrowheads="1"/>
          </p:cNvSpPr>
          <p:nvPr>
            <p:ph type="sldNum" sz="quarter" idx="11"/>
          </p:nvPr>
        </p:nvSpPr>
        <p:spPr/>
        <p:txBody>
          <a:bodyPr/>
          <a:lstStyle>
            <a:lvl1pPr>
              <a:defRPr/>
            </a:lvl1pPr>
          </a:lstStyle>
          <a:p>
            <a:pPr>
              <a:defRPr/>
            </a:pPr>
            <a:fld id="{13C07860-6B89-4FC7-8534-2FCAF3202C4E}" type="slidenum">
              <a:rPr lang="en-US"/>
              <a:pPr>
                <a:defRPr/>
              </a:pPr>
              <a:t>‹#›</a:t>
            </a:fld>
            <a:endParaRPr lang="en-US"/>
          </a:p>
        </p:txBody>
      </p:sp>
      <p:sp>
        <p:nvSpPr>
          <p:cNvPr id="7" name="Rectangle 14"/>
          <p:cNvSpPr>
            <a:spLocks noGrp="1" noChangeArrowheads="1"/>
          </p:cNvSpPr>
          <p:nvPr>
            <p:ph type="ftr" sz="quarter" idx="12"/>
          </p:nvPr>
        </p:nvSpPr>
        <p:spPr/>
        <p:txBody>
          <a:bodyPr/>
          <a:lstStyle>
            <a:lvl1pPr>
              <a:defRPr/>
            </a:lvl1pPr>
          </a:lstStyle>
          <a:p>
            <a:pPr>
              <a:defRPr/>
            </a:pPr>
            <a:endParaRPr lang="en-US"/>
          </a:p>
        </p:txBody>
      </p:sp>
    </p:spTree>
  </p:cSld>
  <p:clrMapOvr>
    <a:masterClrMapping/>
  </p:clrMapOvr>
  <p:transition xmlns:p14="http://schemas.microsoft.com/office/powerpoint/2010/main"/>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2"/>
          <p:cNvSpPr>
            <a:spLocks noGrp="1" noChangeArrowheads="1"/>
          </p:cNvSpPr>
          <p:nvPr>
            <p:ph type="dt" sz="half" idx="10"/>
          </p:nvPr>
        </p:nvSpPr>
        <p:spPr/>
        <p:txBody>
          <a:bodyPr/>
          <a:lstStyle>
            <a:lvl1pPr>
              <a:defRPr/>
            </a:lvl1pPr>
          </a:lstStyle>
          <a:p>
            <a:pPr>
              <a:defRPr/>
            </a:pPr>
            <a:endParaRPr lang="en-US"/>
          </a:p>
        </p:txBody>
      </p:sp>
      <p:sp>
        <p:nvSpPr>
          <p:cNvPr id="8" name="Rectangle 3"/>
          <p:cNvSpPr>
            <a:spLocks noGrp="1" noChangeArrowheads="1"/>
          </p:cNvSpPr>
          <p:nvPr>
            <p:ph type="sldNum" sz="quarter" idx="11"/>
          </p:nvPr>
        </p:nvSpPr>
        <p:spPr/>
        <p:txBody>
          <a:bodyPr/>
          <a:lstStyle>
            <a:lvl1pPr>
              <a:defRPr/>
            </a:lvl1pPr>
          </a:lstStyle>
          <a:p>
            <a:pPr>
              <a:defRPr/>
            </a:pPr>
            <a:fld id="{6364BA32-5627-4933-BE60-692548DB5A34}" type="slidenum">
              <a:rPr lang="en-US"/>
              <a:pPr>
                <a:defRPr/>
              </a:pPr>
              <a:t>‹#›</a:t>
            </a:fld>
            <a:endParaRPr lang="en-US"/>
          </a:p>
        </p:txBody>
      </p:sp>
      <p:sp>
        <p:nvSpPr>
          <p:cNvPr id="9" name="Rectangle 14"/>
          <p:cNvSpPr>
            <a:spLocks noGrp="1" noChangeArrowheads="1"/>
          </p:cNvSpPr>
          <p:nvPr>
            <p:ph type="ftr" sz="quarter" idx="12"/>
          </p:nvPr>
        </p:nvSpPr>
        <p:spPr/>
        <p:txBody>
          <a:bodyPr/>
          <a:lstStyle>
            <a:lvl1pPr>
              <a:defRPr/>
            </a:lvl1pPr>
          </a:lstStyle>
          <a:p>
            <a:pPr>
              <a:defRPr/>
            </a:pPr>
            <a:endParaRPr lang="en-US"/>
          </a:p>
        </p:txBody>
      </p:sp>
    </p:spTree>
  </p:cSld>
  <p:clrMapOvr>
    <a:masterClrMapping/>
  </p:clrMapOvr>
  <p:transition xmlns:p14="http://schemas.microsoft.com/office/powerpoint/2010/main"/>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57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half" idx="3"/>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2"/>
          <p:cNvSpPr>
            <a:spLocks noGrp="1" noChangeArrowheads="1"/>
          </p:cNvSpPr>
          <p:nvPr>
            <p:ph type="dt" sz="half" idx="10"/>
          </p:nvPr>
        </p:nvSpPr>
        <p:spPr/>
        <p:txBody>
          <a:bodyPr/>
          <a:lstStyle>
            <a:lvl1pPr>
              <a:defRPr/>
            </a:lvl1pPr>
          </a:lstStyle>
          <a:p>
            <a:pPr>
              <a:defRPr/>
            </a:pPr>
            <a:endParaRPr lang="en-US"/>
          </a:p>
        </p:txBody>
      </p:sp>
      <p:sp>
        <p:nvSpPr>
          <p:cNvPr id="7" name="Rectangle 3"/>
          <p:cNvSpPr>
            <a:spLocks noGrp="1" noChangeArrowheads="1"/>
          </p:cNvSpPr>
          <p:nvPr>
            <p:ph type="sldNum" sz="quarter" idx="11"/>
          </p:nvPr>
        </p:nvSpPr>
        <p:spPr/>
        <p:txBody>
          <a:bodyPr/>
          <a:lstStyle>
            <a:lvl1pPr>
              <a:defRPr/>
            </a:lvl1pPr>
          </a:lstStyle>
          <a:p>
            <a:pPr>
              <a:defRPr/>
            </a:pPr>
            <a:fld id="{F5531856-59BC-4430-A37C-2C140EF90C93}" type="slidenum">
              <a:rPr lang="en-US"/>
              <a:pPr>
                <a:defRPr/>
              </a:pPr>
              <a:t>‹#›</a:t>
            </a:fld>
            <a:endParaRPr lang="en-US"/>
          </a:p>
        </p:txBody>
      </p:sp>
      <p:sp>
        <p:nvSpPr>
          <p:cNvPr id="8" name="Rectangle 14"/>
          <p:cNvSpPr>
            <a:spLocks noGrp="1" noChangeArrowheads="1"/>
          </p:cNvSpPr>
          <p:nvPr>
            <p:ph type="ftr" sz="quarter" idx="12"/>
          </p:nvPr>
        </p:nvSpPr>
        <p:spPr/>
        <p:txBody>
          <a:bodyPr/>
          <a:lstStyle>
            <a:lvl1pPr>
              <a:defRPr/>
            </a:lvl1pPr>
          </a:lstStyle>
          <a:p>
            <a:pPr>
              <a:defRPr/>
            </a:pPr>
            <a:endParaRPr lang="en-US"/>
          </a:p>
        </p:txBody>
      </p:sp>
    </p:spTree>
  </p:cSld>
  <p:clrMapOvr>
    <a:masterClrMapping/>
  </p:clrMapOvr>
  <p:transition xmlns:p14="http://schemas.microsoft.com/office/powerpoint/2010/main"/>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mediaAndTx" preserve="1">
  <p:cSld name="Title, Media Clip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Media Placeholder 2"/>
          <p:cNvSpPr>
            <a:spLocks noGrp="1"/>
          </p:cNvSpPr>
          <p:nvPr>
            <p:ph type="media" sz="half" idx="1"/>
          </p:nvPr>
        </p:nvSpPr>
        <p:spPr>
          <a:xfrm>
            <a:off x="457200" y="1600200"/>
            <a:ext cx="4038600" cy="4525963"/>
          </a:xfrm>
        </p:spPr>
        <p:txBody>
          <a:bodyPr/>
          <a:lstStyle/>
          <a:p>
            <a:pPr lvl="0"/>
            <a:endParaRPr lang="en-US" noProof="0" smtClean="0"/>
          </a:p>
        </p:txBody>
      </p:sp>
      <p:sp>
        <p:nvSpPr>
          <p:cNvPr id="4" name="Text Placeholder 3"/>
          <p:cNvSpPr>
            <a:spLocks noGrp="1"/>
          </p:cNvSpPr>
          <p:nvPr>
            <p:ph type="body"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
          <p:cNvSpPr>
            <a:spLocks noGrp="1" noChangeArrowheads="1"/>
          </p:cNvSpPr>
          <p:nvPr>
            <p:ph type="dt" sz="half" idx="10"/>
          </p:nvPr>
        </p:nvSpPr>
        <p:spPr/>
        <p:txBody>
          <a:bodyPr/>
          <a:lstStyle>
            <a:lvl1pPr>
              <a:defRPr/>
            </a:lvl1pPr>
          </a:lstStyle>
          <a:p>
            <a:pPr>
              <a:defRPr/>
            </a:pPr>
            <a:endParaRPr lang="en-US"/>
          </a:p>
        </p:txBody>
      </p:sp>
      <p:sp>
        <p:nvSpPr>
          <p:cNvPr id="6" name="Rectangle 3"/>
          <p:cNvSpPr>
            <a:spLocks noGrp="1" noChangeArrowheads="1"/>
          </p:cNvSpPr>
          <p:nvPr>
            <p:ph type="sldNum" sz="quarter" idx="11"/>
          </p:nvPr>
        </p:nvSpPr>
        <p:spPr/>
        <p:txBody>
          <a:bodyPr/>
          <a:lstStyle>
            <a:lvl1pPr>
              <a:defRPr/>
            </a:lvl1pPr>
          </a:lstStyle>
          <a:p>
            <a:pPr>
              <a:defRPr/>
            </a:pPr>
            <a:fld id="{7B7033F5-5843-4B22-9806-D2CEFB221E90}" type="slidenum">
              <a:rPr lang="en-US"/>
              <a:pPr>
                <a:defRPr/>
              </a:pPr>
              <a:t>‹#›</a:t>
            </a:fld>
            <a:endParaRPr lang="en-US"/>
          </a:p>
        </p:txBody>
      </p:sp>
      <p:sp>
        <p:nvSpPr>
          <p:cNvPr id="7" name="Rectangle 14"/>
          <p:cNvSpPr>
            <a:spLocks noGrp="1" noChangeArrowheads="1"/>
          </p:cNvSpPr>
          <p:nvPr>
            <p:ph type="ftr" sz="quarter" idx="12"/>
          </p:nvPr>
        </p:nvSpPr>
        <p:spPr/>
        <p:txBody>
          <a:bodyPr/>
          <a:lstStyle>
            <a:lvl1pPr>
              <a:defRPr/>
            </a:lvl1pPr>
          </a:lstStyle>
          <a:p>
            <a:pPr>
              <a:defRPr/>
            </a:pPr>
            <a:endParaRPr lang="en-US"/>
          </a:p>
        </p:txBody>
      </p:sp>
    </p:spTree>
  </p:cSld>
  <p:clrMapOvr>
    <a:masterClrMapping/>
  </p:clrMapOvr>
  <p:transition xmlns:p14="http://schemas.microsoft.com/office/powerpoint/2010/main"/>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
          <p:cNvSpPr>
            <a:spLocks noGrp="1" noChangeArrowheads="1"/>
          </p:cNvSpPr>
          <p:nvPr>
            <p:ph type="dt" sz="half" idx="10"/>
          </p:nvPr>
        </p:nvSpPr>
        <p:spPr/>
        <p:txBody>
          <a:bodyPr/>
          <a:lstStyle>
            <a:lvl1pPr>
              <a:defRPr/>
            </a:lvl1pPr>
          </a:lstStyle>
          <a:p>
            <a:pPr>
              <a:defRPr/>
            </a:pPr>
            <a:endParaRPr lang="en-US"/>
          </a:p>
        </p:txBody>
      </p:sp>
      <p:sp>
        <p:nvSpPr>
          <p:cNvPr id="6" name="Rectangle 3"/>
          <p:cNvSpPr>
            <a:spLocks noGrp="1" noChangeArrowheads="1"/>
          </p:cNvSpPr>
          <p:nvPr>
            <p:ph type="sldNum" sz="quarter" idx="11"/>
          </p:nvPr>
        </p:nvSpPr>
        <p:spPr/>
        <p:txBody>
          <a:bodyPr/>
          <a:lstStyle>
            <a:lvl1pPr>
              <a:defRPr/>
            </a:lvl1pPr>
          </a:lstStyle>
          <a:p>
            <a:pPr>
              <a:defRPr/>
            </a:pPr>
            <a:fld id="{67D14ADC-60A1-45C3-A566-1AA0661D7B96}" type="slidenum">
              <a:rPr lang="en-US"/>
              <a:pPr>
                <a:defRPr/>
              </a:pPr>
              <a:t>‹#›</a:t>
            </a:fld>
            <a:endParaRPr lang="en-US"/>
          </a:p>
        </p:txBody>
      </p:sp>
      <p:sp>
        <p:nvSpPr>
          <p:cNvPr id="7" name="Rectangle 14"/>
          <p:cNvSpPr>
            <a:spLocks noGrp="1" noChangeArrowheads="1"/>
          </p:cNvSpPr>
          <p:nvPr>
            <p:ph type="ftr" sz="quarter" idx="12"/>
          </p:nvPr>
        </p:nvSpPr>
        <p:spPr/>
        <p:txBody>
          <a:bodyPr/>
          <a:lstStyle>
            <a:lvl1pPr>
              <a:defRPr/>
            </a:lvl1pPr>
          </a:lstStyle>
          <a:p>
            <a:pPr>
              <a:defRPr/>
            </a:pPr>
            <a:endParaRPr lang="en-US"/>
          </a:p>
        </p:txBody>
      </p:sp>
    </p:spTree>
  </p:cSld>
  <p:clrMapOvr>
    <a:masterClrMapping/>
  </p:clrMapOvr>
  <p:transition xmlns:p14="http://schemas.microsoft.com/office/powerpoint/2010/main"/>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smtClean="0"/>
          </a:p>
        </p:txBody>
      </p:sp>
      <p:sp>
        <p:nvSpPr>
          <p:cNvPr id="5" name="Rectangle 2"/>
          <p:cNvSpPr>
            <a:spLocks noGrp="1" noChangeArrowheads="1"/>
          </p:cNvSpPr>
          <p:nvPr>
            <p:ph type="dt" sz="half" idx="10"/>
          </p:nvPr>
        </p:nvSpPr>
        <p:spPr/>
        <p:txBody>
          <a:bodyPr/>
          <a:lstStyle>
            <a:lvl1pPr>
              <a:defRPr/>
            </a:lvl1pPr>
          </a:lstStyle>
          <a:p>
            <a:pPr>
              <a:defRPr/>
            </a:pPr>
            <a:endParaRPr lang="en-US"/>
          </a:p>
        </p:txBody>
      </p:sp>
      <p:sp>
        <p:nvSpPr>
          <p:cNvPr id="6" name="Rectangle 3"/>
          <p:cNvSpPr>
            <a:spLocks noGrp="1" noChangeArrowheads="1"/>
          </p:cNvSpPr>
          <p:nvPr>
            <p:ph type="sldNum" sz="quarter" idx="11"/>
          </p:nvPr>
        </p:nvSpPr>
        <p:spPr/>
        <p:txBody>
          <a:bodyPr/>
          <a:lstStyle>
            <a:lvl1pPr>
              <a:defRPr/>
            </a:lvl1pPr>
          </a:lstStyle>
          <a:p>
            <a:pPr>
              <a:defRPr/>
            </a:pPr>
            <a:fld id="{7B4D817A-BD71-4ECC-A43E-0FC15220AA86}" type="slidenum">
              <a:rPr lang="en-US"/>
              <a:pPr>
                <a:defRPr/>
              </a:pPr>
              <a:t>‹#›</a:t>
            </a:fld>
            <a:endParaRPr lang="en-US"/>
          </a:p>
        </p:txBody>
      </p:sp>
      <p:sp>
        <p:nvSpPr>
          <p:cNvPr id="7" name="Rectangle 14"/>
          <p:cNvSpPr>
            <a:spLocks noGrp="1" noChangeArrowheads="1"/>
          </p:cNvSpPr>
          <p:nvPr>
            <p:ph type="ftr" sz="quarter" idx="12"/>
          </p:nvPr>
        </p:nvSpPr>
        <p:spPr/>
        <p:txBody>
          <a:bodyPr/>
          <a:lstStyle>
            <a:lvl1pPr>
              <a:defRPr/>
            </a:lvl1pPr>
          </a:lstStyle>
          <a:p>
            <a:pPr>
              <a:defRPr/>
            </a:pPr>
            <a:endParaRPr lang="en-US"/>
          </a:p>
        </p:txBody>
      </p:sp>
    </p:spTree>
  </p:cSld>
  <p:clrMapOvr>
    <a:masterClrMapping/>
  </p:clrMapOvr>
  <p:transition xmlns:p14="http://schemas.microsoft.com/office/powerpoint/2010/main"/>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2"/>
          <p:cNvSpPr>
            <a:spLocks noGrp="1" noChangeArrowheads="1"/>
          </p:cNvSpPr>
          <p:nvPr>
            <p:ph type="dt" sz="half" idx="10"/>
          </p:nvPr>
        </p:nvSpPr>
        <p:spPr/>
        <p:txBody>
          <a:bodyPr/>
          <a:lstStyle>
            <a:lvl1pPr>
              <a:defRPr/>
            </a:lvl1pPr>
          </a:lstStyle>
          <a:p>
            <a:pPr>
              <a:defRPr/>
            </a:pPr>
            <a:endParaRPr lang="en-US"/>
          </a:p>
        </p:txBody>
      </p:sp>
      <p:sp>
        <p:nvSpPr>
          <p:cNvPr id="4" name="Rectangle 3"/>
          <p:cNvSpPr>
            <a:spLocks noGrp="1" noChangeArrowheads="1"/>
          </p:cNvSpPr>
          <p:nvPr>
            <p:ph type="sldNum" sz="quarter" idx="11"/>
          </p:nvPr>
        </p:nvSpPr>
        <p:spPr/>
        <p:txBody>
          <a:bodyPr/>
          <a:lstStyle>
            <a:lvl1pPr>
              <a:defRPr/>
            </a:lvl1pPr>
          </a:lstStyle>
          <a:p>
            <a:pPr>
              <a:defRPr/>
            </a:pPr>
            <a:fld id="{4B816C31-B4F9-40FE-A816-92081CBCBF94}" type="slidenum">
              <a:rPr lang="en-US"/>
              <a:pPr>
                <a:defRPr/>
              </a:pPr>
              <a:t>‹#›</a:t>
            </a:fld>
            <a:endParaRPr lang="en-US"/>
          </a:p>
        </p:txBody>
      </p:sp>
      <p:sp>
        <p:nvSpPr>
          <p:cNvPr id="5" name="Rectangle 14"/>
          <p:cNvSpPr>
            <a:spLocks noGrp="1" noChangeArrowheads="1"/>
          </p:cNvSpPr>
          <p:nvPr>
            <p:ph type="ftr" sz="quarter" idx="12"/>
          </p:nvPr>
        </p:nvSpPr>
        <p:spPr/>
        <p:txBody>
          <a:bodyPr/>
          <a:lstStyle>
            <a:lvl1pPr>
              <a:defRPr/>
            </a:lvl1pPr>
          </a:lstStyle>
          <a:p>
            <a:pPr>
              <a:defRPr/>
            </a:pPr>
            <a:endParaRPr lang="en-US"/>
          </a:p>
        </p:txBody>
      </p:sp>
    </p:spTree>
  </p:cSld>
  <p:clrMapOvr>
    <a:masterClrMapping/>
  </p:clrMapOvr>
  <p:transition xmlns:p14="http://schemas.microsoft.com/office/powerpoint/2010/mai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dt" sz="half" idx="10"/>
          </p:nvPr>
        </p:nvSpPr>
        <p:spPr/>
        <p:txBody>
          <a:bodyPr/>
          <a:lstStyle>
            <a:lvl1pPr>
              <a:defRPr/>
            </a:lvl1pPr>
          </a:lstStyle>
          <a:p>
            <a:pPr>
              <a:defRPr/>
            </a:pPr>
            <a:endParaRPr lang="en-US"/>
          </a:p>
        </p:txBody>
      </p:sp>
      <p:sp>
        <p:nvSpPr>
          <p:cNvPr id="5" name="Rectangle 3"/>
          <p:cNvSpPr>
            <a:spLocks noGrp="1" noChangeArrowheads="1"/>
          </p:cNvSpPr>
          <p:nvPr>
            <p:ph type="sldNum" sz="quarter" idx="11"/>
          </p:nvPr>
        </p:nvSpPr>
        <p:spPr/>
        <p:txBody>
          <a:bodyPr/>
          <a:lstStyle>
            <a:lvl1pPr>
              <a:defRPr/>
            </a:lvl1pPr>
          </a:lstStyle>
          <a:p>
            <a:pPr>
              <a:defRPr/>
            </a:pPr>
            <a:fld id="{C99846A2-D4DB-4E6F-BD0D-C34767642160}" type="slidenum">
              <a:rPr lang="en-US"/>
              <a:pPr>
                <a:defRPr/>
              </a:pPr>
              <a:t>‹#›</a:t>
            </a:fld>
            <a:endParaRPr lang="en-US"/>
          </a:p>
        </p:txBody>
      </p:sp>
      <p:sp>
        <p:nvSpPr>
          <p:cNvPr id="6" name="Rectangle 14"/>
          <p:cNvSpPr>
            <a:spLocks noGrp="1" noChangeArrowheads="1"/>
          </p:cNvSpPr>
          <p:nvPr>
            <p:ph type="ftr" sz="quarter" idx="12"/>
          </p:nvPr>
        </p:nvSpPr>
        <p:spPr/>
        <p:txBody>
          <a:bodyPr/>
          <a:lstStyle>
            <a:lvl1pPr>
              <a:defRPr/>
            </a:lvl1pPr>
          </a:lstStyle>
          <a:p>
            <a:pPr>
              <a:defRPr/>
            </a:pPr>
            <a:endParaRPr lang="en-US"/>
          </a:p>
        </p:txBody>
      </p:sp>
    </p:spTree>
  </p:cSld>
  <p:clrMapOvr>
    <a:masterClrMapping/>
  </p:clrMapOvr>
  <p:transition xmlns:p14="http://schemas.microsoft.com/office/powerpoint/2010/mai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2"/>
          <p:cNvSpPr>
            <a:spLocks noGrp="1" noChangeArrowheads="1"/>
          </p:cNvSpPr>
          <p:nvPr>
            <p:ph type="dt" sz="half" idx="10"/>
          </p:nvPr>
        </p:nvSpPr>
        <p:spPr/>
        <p:txBody>
          <a:bodyPr/>
          <a:lstStyle>
            <a:lvl1pPr>
              <a:defRPr/>
            </a:lvl1pPr>
          </a:lstStyle>
          <a:p>
            <a:pPr>
              <a:defRPr/>
            </a:pPr>
            <a:endParaRPr lang="en-US"/>
          </a:p>
        </p:txBody>
      </p:sp>
      <p:sp>
        <p:nvSpPr>
          <p:cNvPr id="5" name="Rectangle 3"/>
          <p:cNvSpPr>
            <a:spLocks noGrp="1" noChangeArrowheads="1"/>
          </p:cNvSpPr>
          <p:nvPr>
            <p:ph type="sldNum" sz="quarter" idx="11"/>
          </p:nvPr>
        </p:nvSpPr>
        <p:spPr/>
        <p:txBody>
          <a:bodyPr/>
          <a:lstStyle>
            <a:lvl1pPr>
              <a:defRPr/>
            </a:lvl1pPr>
          </a:lstStyle>
          <a:p>
            <a:pPr>
              <a:defRPr/>
            </a:pPr>
            <a:fld id="{AB4428EC-4223-4AAE-86CF-39A288361F77}" type="slidenum">
              <a:rPr lang="en-US"/>
              <a:pPr>
                <a:defRPr/>
              </a:pPr>
              <a:t>‹#›</a:t>
            </a:fld>
            <a:endParaRPr lang="en-US"/>
          </a:p>
        </p:txBody>
      </p:sp>
      <p:sp>
        <p:nvSpPr>
          <p:cNvPr id="6" name="Rectangle 14"/>
          <p:cNvSpPr>
            <a:spLocks noGrp="1" noChangeArrowheads="1"/>
          </p:cNvSpPr>
          <p:nvPr>
            <p:ph type="ftr" sz="quarter" idx="12"/>
          </p:nvPr>
        </p:nvSpPr>
        <p:spPr/>
        <p:txBody>
          <a:bodyPr/>
          <a:lstStyle>
            <a:lvl1pPr>
              <a:defRPr/>
            </a:lvl1pPr>
          </a:lstStyle>
          <a:p>
            <a:pPr>
              <a:defRPr/>
            </a:pPr>
            <a:endParaRPr lang="en-US"/>
          </a:p>
        </p:txBody>
      </p:sp>
    </p:spTree>
  </p:cSld>
  <p:clrMapOvr>
    <a:masterClrMapping/>
  </p:clrMapOvr>
  <p:transition xmlns:p14="http://schemas.microsoft.com/office/powerpoint/2010/mai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
          <p:cNvSpPr>
            <a:spLocks noGrp="1" noChangeArrowheads="1"/>
          </p:cNvSpPr>
          <p:nvPr>
            <p:ph type="dt" sz="half" idx="10"/>
          </p:nvPr>
        </p:nvSpPr>
        <p:spPr/>
        <p:txBody>
          <a:bodyPr/>
          <a:lstStyle>
            <a:lvl1pPr>
              <a:defRPr/>
            </a:lvl1pPr>
          </a:lstStyle>
          <a:p>
            <a:pPr>
              <a:defRPr/>
            </a:pPr>
            <a:endParaRPr lang="en-US"/>
          </a:p>
        </p:txBody>
      </p:sp>
      <p:sp>
        <p:nvSpPr>
          <p:cNvPr id="6" name="Rectangle 3"/>
          <p:cNvSpPr>
            <a:spLocks noGrp="1" noChangeArrowheads="1"/>
          </p:cNvSpPr>
          <p:nvPr>
            <p:ph type="sldNum" sz="quarter" idx="11"/>
          </p:nvPr>
        </p:nvSpPr>
        <p:spPr/>
        <p:txBody>
          <a:bodyPr/>
          <a:lstStyle>
            <a:lvl1pPr>
              <a:defRPr/>
            </a:lvl1pPr>
          </a:lstStyle>
          <a:p>
            <a:pPr>
              <a:defRPr/>
            </a:pPr>
            <a:fld id="{D071645F-D69F-472E-ABC6-543AE9709D42}" type="slidenum">
              <a:rPr lang="en-US"/>
              <a:pPr>
                <a:defRPr/>
              </a:pPr>
              <a:t>‹#›</a:t>
            </a:fld>
            <a:endParaRPr lang="en-US"/>
          </a:p>
        </p:txBody>
      </p:sp>
      <p:sp>
        <p:nvSpPr>
          <p:cNvPr id="7" name="Rectangle 14"/>
          <p:cNvSpPr>
            <a:spLocks noGrp="1" noChangeArrowheads="1"/>
          </p:cNvSpPr>
          <p:nvPr>
            <p:ph type="ftr" sz="quarter" idx="12"/>
          </p:nvPr>
        </p:nvSpPr>
        <p:spPr/>
        <p:txBody>
          <a:bodyPr/>
          <a:lstStyle>
            <a:lvl1pPr>
              <a:defRPr/>
            </a:lvl1pPr>
          </a:lstStyle>
          <a:p>
            <a:pPr>
              <a:defRPr/>
            </a:pPr>
            <a:endParaRPr lang="en-US"/>
          </a:p>
        </p:txBody>
      </p:sp>
    </p:spTree>
  </p:cSld>
  <p:clrMapOvr>
    <a:masterClrMapping/>
  </p:clrMapOvr>
  <p:transition xmlns:p14="http://schemas.microsoft.com/office/powerpoint/2010/mai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2"/>
          <p:cNvSpPr>
            <a:spLocks noGrp="1" noChangeArrowheads="1"/>
          </p:cNvSpPr>
          <p:nvPr>
            <p:ph type="dt" sz="half" idx="10"/>
          </p:nvPr>
        </p:nvSpPr>
        <p:spPr/>
        <p:txBody>
          <a:bodyPr/>
          <a:lstStyle>
            <a:lvl1pPr>
              <a:defRPr/>
            </a:lvl1pPr>
          </a:lstStyle>
          <a:p>
            <a:pPr>
              <a:defRPr/>
            </a:pPr>
            <a:endParaRPr lang="en-US"/>
          </a:p>
        </p:txBody>
      </p:sp>
      <p:sp>
        <p:nvSpPr>
          <p:cNvPr id="8" name="Rectangle 3"/>
          <p:cNvSpPr>
            <a:spLocks noGrp="1" noChangeArrowheads="1"/>
          </p:cNvSpPr>
          <p:nvPr>
            <p:ph type="sldNum" sz="quarter" idx="11"/>
          </p:nvPr>
        </p:nvSpPr>
        <p:spPr/>
        <p:txBody>
          <a:bodyPr/>
          <a:lstStyle>
            <a:lvl1pPr>
              <a:defRPr/>
            </a:lvl1pPr>
          </a:lstStyle>
          <a:p>
            <a:pPr>
              <a:defRPr/>
            </a:pPr>
            <a:fld id="{32EC35B5-06A7-402C-B2D5-0C6D1FD1D8BD}" type="slidenum">
              <a:rPr lang="en-US"/>
              <a:pPr>
                <a:defRPr/>
              </a:pPr>
              <a:t>‹#›</a:t>
            </a:fld>
            <a:endParaRPr lang="en-US"/>
          </a:p>
        </p:txBody>
      </p:sp>
      <p:sp>
        <p:nvSpPr>
          <p:cNvPr id="9" name="Rectangle 14"/>
          <p:cNvSpPr>
            <a:spLocks noGrp="1" noChangeArrowheads="1"/>
          </p:cNvSpPr>
          <p:nvPr>
            <p:ph type="ftr" sz="quarter" idx="12"/>
          </p:nvPr>
        </p:nvSpPr>
        <p:spPr/>
        <p:txBody>
          <a:bodyPr/>
          <a:lstStyle>
            <a:lvl1pPr>
              <a:defRPr/>
            </a:lvl1pPr>
          </a:lstStyle>
          <a:p>
            <a:pPr>
              <a:defRPr/>
            </a:pPr>
            <a:endParaRPr lang="en-US"/>
          </a:p>
        </p:txBody>
      </p:sp>
    </p:spTree>
  </p:cSld>
  <p:clrMapOvr>
    <a:masterClrMapping/>
  </p:clrMapOvr>
  <p:transition xmlns:p14="http://schemas.microsoft.com/office/powerpoint/2010/mai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2"/>
          <p:cNvSpPr>
            <a:spLocks noGrp="1" noChangeArrowheads="1"/>
          </p:cNvSpPr>
          <p:nvPr>
            <p:ph type="dt" sz="half" idx="10"/>
          </p:nvPr>
        </p:nvSpPr>
        <p:spPr/>
        <p:txBody>
          <a:bodyPr/>
          <a:lstStyle>
            <a:lvl1pPr>
              <a:defRPr/>
            </a:lvl1pPr>
          </a:lstStyle>
          <a:p>
            <a:pPr>
              <a:defRPr/>
            </a:pPr>
            <a:endParaRPr lang="en-US"/>
          </a:p>
        </p:txBody>
      </p:sp>
      <p:sp>
        <p:nvSpPr>
          <p:cNvPr id="4" name="Rectangle 3"/>
          <p:cNvSpPr>
            <a:spLocks noGrp="1" noChangeArrowheads="1"/>
          </p:cNvSpPr>
          <p:nvPr>
            <p:ph type="sldNum" sz="quarter" idx="11"/>
          </p:nvPr>
        </p:nvSpPr>
        <p:spPr/>
        <p:txBody>
          <a:bodyPr/>
          <a:lstStyle>
            <a:lvl1pPr>
              <a:defRPr/>
            </a:lvl1pPr>
          </a:lstStyle>
          <a:p>
            <a:pPr>
              <a:defRPr/>
            </a:pPr>
            <a:fld id="{08956EFE-1108-483B-86FE-04B02E494D50}" type="slidenum">
              <a:rPr lang="en-US"/>
              <a:pPr>
                <a:defRPr/>
              </a:pPr>
              <a:t>‹#›</a:t>
            </a:fld>
            <a:endParaRPr lang="en-US"/>
          </a:p>
        </p:txBody>
      </p:sp>
      <p:sp>
        <p:nvSpPr>
          <p:cNvPr id="5" name="Rectangle 14"/>
          <p:cNvSpPr>
            <a:spLocks noGrp="1" noChangeArrowheads="1"/>
          </p:cNvSpPr>
          <p:nvPr>
            <p:ph type="ftr" sz="quarter" idx="12"/>
          </p:nvPr>
        </p:nvSpPr>
        <p:spPr/>
        <p:txBody>
          <a:bodyPr/>
          <a:lstStyle>
            <a:lvl1pPr>
              <a:defRPr/>
            </a:lvl1pPr>
          </a:lstStyle>
          <a:p>
            <a:pPr>
              <a:defRPr/>
            </a:pPr>
            <a:endParaRPr lang="en-US"/>
          </a:p>
        </p:txBody>
      </p:sp>
    </p:spTree>
  </p:cSld>
  <p:clrMapOvr>
    <a:masterClrMapping/>
  </p:clrMapOvr>
  <p:transition xmlns:p14="http://schemas.microsoft.com/office/powerpoint/2010/mai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p:txBody>
          <a:bodyPr/>
          <a:lstStyle>
            <a:lvl1pPr>
              <a:defRPr/>
            </a:lvl1pPr>
          </a:lstStyle>
          <a:p>
            <a:pPr>
              <a:defRPr/>
            </a:pPr>
            <a:endParaRPr lang="en-US"/>
          </a:p>
        </p:txBody>
      </p:sp>
      <p:sp>
        <p:nvSpPr>
          <p:cNvPr id="3" name="Rectangle 3"/>
          <p:cNvSpPr>
            <a:spLocks noGrp="1" noChangeArrowheads="1"/>
          </p:cNvSpPr>
          <p:nvPr>
            <p:ph type="sldNum" sz="quarter" idx="11"/>
          </p:nvPr>
        </p:nvSpPr>
        <p:spPr/>
        <p:txBody>
          <a:bodyPr/>
          <a:lstStyle>
            <a:lvl1pPr>
              <a:defRPr/>
            </a:lvl1pPr>
          </a:lstStyle>
          <a:p>
            <a:pPr>
              <a:defRPr/>
            </a:pPr>
            <a:fld id="{AADD36CD-6F09-4FBD-B7AA-CA93681B2CAB}" type="slidenum">
              <a:rPr lang="en-US"/>
              <a:pPr>
                <a:defRPr/>
              </a:pPr>
              <a:t>‹#›</a:t>
            </a:fld>
            <a:endParaRPr lang="en-US"/>
          </a:p>
        </p:txBody>
      </p:sp>
      <p:sp>
        <p:nvSpPr>
          <p:cNvPr id="4" name="Rectangle 14"/>
          <p:cNvSpPr>
            <a:spLocks noGrp="1" noChangeArrowheads="1"/>
          </p:cNvSpPr>
          <p:nvPr>
            <p:ph type="ftr" sz="quarter" idx="12"/>
          </p:nvPr>
        </p:nvSpPr>
        <p:spPr/>
        <p:txBody>
          <a:bodyPr/>
          <a:lstStyle>
            <a:lvl1pPr>
              <a:defRPr/>
            </a:lvl1pPr>
          </a:lstStyle>
          <a:p>
            <a:pPr>
              <a:defRPr/>
            </a:pPr>
            <a:endParaRPr lang="en-US"/>
          </a:p>
        </p:txBody>
      </p:sp>
    </p:spTree>
  </p:cSld>
  <p:clrMapOvr>
    <a:masterClrMapping/>
  </p:clrMapOvr>
  <p:transition xmlns:p14="http://schemas.microsoft.com/office/powerpoint/2010/mai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
          <p:cNvSpPr>
            <a:spLocks noGrp="1" noChangeArrowheads="1"/>
          </p:cNvSpPr>
          <p:nvPr>
            <p:ph type="dt" sz="half" idx="10"/>
          </p:nvPr>
        </p:nvSpPr>
        <p:spPr/>
        <p:txBody>
          <a:bodyPr/>
          <a:lstStyle>
            <a:lvl1pPr>
              <a:defRPr/>
            </a:lvl1pPr>
          </a:lstStyle>
          <a:p>
            <a:pPr>
              <a:defRPr/>
            </a:pPr>
            <a:endParaRPr lang="en-US"/>
          </a:p>
        </p:txBody>
      </p:sp>
      <p:sp>
        <p:nvSpPr>
          <p:cNvPr id="6" name="Rectangle 3"/>
          <p:cNvSpPr>
            <a:spLocks noGrp="1" noChangeArrowheads="1"/>
          </p:cNvSpPr>
          <p:nvPr>
            <p:ph type="sldNum" sz="quarter" idx="11"/>
          </p:nvPr>
        </p:nvSpPr>
        <p:spPr/>
        <p:txBody>
          <a:bodyPr/>
          <a:lstStyle>
            <a:lvl1pPr>
              <a:defRPr/>
            </a:lvl1pPr>
          </a:lstStyle>
          <a:p>
            <a:pPr>
              <a:defRPr/>
            </a:pPr>
            <a:fld id="{35D2953D-594D-4299-8E57-B8980E1B71AC}" type="slidenum">
              <a:rPr lang="en-US"/>
              <a:pPr>
                <a:defRPr/>
              </a:pPr>
              <a:t>‹#›</a:t>
            </a:fld>
            <a:endParaRPr lang="en-US"/>
          </a:p>
        </p:txBody>
      </p:sp>
      <p:sp>
        <p:nvSpPr>
          <p:cNvPr id="7" name="Rectangle 14"/>
          <p:cNvSpPr>
            <a:spLocks noGrp="1" noChangeArrowheads="1"/>
          </p:cNvSpPr>
          <p:nvPr>
            <p:ph type="ftr" sz="quarter" idx="12"/>
          </p:nvPr>
        </p:nvSpPr>
        <p:spPr/>
        <p:txBody>
          <a:bodyPr/>
          <a:lstStyle>
            <a:lvl1pPr>
              <a:defRPr/>
            </a:lvl1pPr>
          </a:lstStyle>
          <a:p>
            <a:pPr>
              <a:defRPr/>
            </a:pPr>
            <a:endParaRPr lang="en-US"/>
          </a:p>
        </p:txBody>
      </p:sp>
    </p:spTree>
  </p:cSld>
  <p:clrMapOvr>
    <a:masterClrMapping/>
  </p:clrMapOvr>
  <p:transition xmlns:p14="http://schemas.microsoft.com/office/powerpoint/2010/mai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
          <p:cNvSpPr>
            <a:spLocks noGrp="1" noChangeArrowheads="1"/>
          </p:cNvSpPr>
          <p:nvPr>
            <p:ph type="dt" sz="half" idx="10"/>
          </p:nvPr>
        </p:nvSpPr>
        <p:spPr/>
        <p:txBody>
          <a:bodyPr/>
          <a:lstStyle>
            <a:lvl1pPr>
              <a:defRPr/>
            </a:lvl1pPr>
          </a:lstStyle>
          <a:p>
            <a:pPr>
              <a:defRPr/>
            </a:pPr>
            <a:endParaRPr lang="en-US"/>
          </a:p>
        </p:txBody>
      </p:sp>
      <p:sp>
        <p:nvSpPr>
          <p:cNvPr id="6" name="Rectangle 3"/>
          <p:cNvSpPr>
            <a:spLocks noGrp="1" noChangeArrowheads="1"/>
          </p:cNvSpPr>
          <p:nvPr>
            <p:ph type="sldNum" sz="quarter" idx="11"/>
          </p:nvPr>
        </p:nvSpPr>
        <p:spPr/>
        <p:txBody>
          <a:bodyPr/>
          <a:lstStyle>
            <a:lvl1pPr>
              <a:defRPr/>
            </a:lvl1pPr>
          </a:lstStyle>
          <a:p>
            <a:pPr>
              <a:defRPr/>
            </a:pPr>
            <a:fld id="{ACC4730A-067D-4D35-A459-813D87914993}" type="slidenum">
              <a:rPr lang="en-US"/>
              <a:pPr>
                <a:defRPr/>
              </a:pPr>
              <a:t>‹#›</a:t>
            </a:fld>
            <a:endParaRPr lang="en-US"/>
          </a:p>
        </p:txBody>
      </p:sp>
      <p:sp>
        <p:nvSpPr>
          <p:cNvPr id="7" name="Rectangle 14"/>
          <p:cNvSpPr>
            <a:spLocks noGrp="1" noChangeArrowheads="1"/>
          </p:cNvSpPr>
          <p:nvPr>
            <p:ph type="ftr" sz="quarter" idx="12"/>
          </p:nvPr>
        </p:nvSpPr>
        <p:spPr/>
        <p:txBody>
          <a:bodyPr/>
          <a:lstStyle>
            <a:lvl1pPr>
              <a:defRPr/>
            </a:lvl1pPr>
          </a:lstStyle>
          <a:p>
            <a:pPr>
              <a:defRPr/>
            </a:pPr>
            <a:endParaRPr lang="en-US"/>
          </a:p>
        </p:txBody>
      </p:sp>
    </p:spTree>
  </p:cSld>
  <p:clrMapOvr>
    <a:masterClrMapping/>
  </p:clrMapOvr>
  <p:transition xmlns:p14="http://schemas.microsoft.com/office/powerpoint/2010/main"/>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20" Type="http://schemas.openxmlformats.org/officeDocument/2006/relationships/theme" Target="../theme/theme1.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slideLayout" Target="../slideLayouts/slideLayout19.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1">
                <a:gamma/>
                <a:shade val="46275"/>
                <a:invGamma/>
              </a:schemeClr>
            </a:gs>
            <a:gs pos="50000">
              <a:schemeClr val="bg1"/>
            </a:gs>
            <a:gs pos="100000">
              <a:schemeClr val="bg1">
                <a:gamma/>
                <a:shade val="46275"/>
                <a:invGamma/>
              </a:schemeClr>
            </a:gs>
          </a:gsLst>
          <a:lin ang="5400000" scaled="1"/>
          <a:tileRect/>
        </a:gradFill>
        <a:effectLst/>
      </p:bgPr>
    </p:bg>
    <p:spTree>
      <p:nvGrpSpPr>
        <p:cNvPr id="1" name=""/>
        <p:cNvGrpSpPr/>
        <p:nvPr/>
      </p:nvGrpSpPr>
      <p:grpSpPr>
        <a:xfrm>
          <a:off x="0" y="0"/>
          <a:ext cx="0" cy="0"/>
          <a:chOff x="0" y="0"/>
          <a:chExt cx="0" cy="0"/>
        </a:xfrm>
      </p:grpSpPr>
      <p:sp>
        <p:nvSpPr>
          <p:cNvPr id="20482" name="Rectangle 2"/>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eaLnBrk="1" hangingPunct="1">
              <a:defRPr sz="1200">
                <a:latin typeface="Arial" pitchFamily="34" charset="0"/>
              </a:defRPr>
            </a:lvl1pPr>
          </a:lstStyle>
          <a:p>
            <a:pPr>
              <a:defRPr/>
            </a:pPr>
            <a:endParaRPr lang="en-US"/>
          </a:p>
        </p:txBody>
      </p:sp>
      <p:sp>
        <p:nvSpPr>
          <p:cNvPr id="20483" name="Rectangle 3"/>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atin typeface="Arial" pitchFamily="34" charset="0"/>
              </a:defRPr>
            </a:lvl1pPr>
          </a:lstStyle>
          <a:p>
            <a:pPr>
              <a:defRPr/>
            </a:pPr>
            <a:fld id="{CB1C39D7-3BD7-4847-A402-F8BE4944596C}" type="slidenum">
              <a:rPr lang="en-US"/>
              <a:pPr>
                <a:defRPr/>
              </a:pPr>
              <a:t>‹#›</a:t>
            </a:fld>
            <a:endParaRPr lang="en-US"/>
          </a:p>
        </p:txBody>
      </p:sp>
      <p:grpSp>
        <p:nvGrpSpPr>
          <p:cNvPr id="15364" name="Group 4"/>
          <p:cNvGrpSpPr>
            <a:grpSpLocks/>
          </p:cNvGrpSpPr>
          <p:nvPr/>
        </p:nvGrpSpPr>
        <p:grpSpPr bwMode="auto">
          <a:xfrm>
            <a:off x="0" y="0"/>
            <a:ext cx="9140825" cy="6850063"/>
            <a:chOff x="0" y="0"/>
            <a:chExt cx="5758" cy="4315"/>
          </a:xfrm>
        </p:grpSpPr>
        <p:grpSp>
          <p:nvGrpSpPr>
            <p:cNvPr id="15368" name="Group 5"/>
            <p:cNvGrpSpPr>
              <a:grpSpLocks/>
            </p:cNvGrpSpPr>
            <p:nvPr userDrawn="1"/>
          </p:nvGrpSpPr>
          <p:grpSpPr bwMode="auto">
            <a:xfrm>
              <a:off x="1728" y="2230"/>
              <a:ext cx="4027" cy="2085"/>
              <a:chOff x="1728" y="2230"/>
              <a:chExt cx="4027" cy="2085"/>
            </a:xfrm>
          </p:grpSpPr>
          <p:sp>
            <p:nvSpPr>
              <p:cNvPr id="20486"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a:p>
            </p:txBody>
          </p:sp>
          <p:sp>
            <p:nvSpPr>
              <p:cNvPr id="20487"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a:p>
            </p:txBody>
          </p:sp>
          <p:sp>
            <p:nvSpPr>
              <p:cNvPr id="20488"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a:p>
            </p:txBody>
          </p:sp>
          <p:sp>
            <p:nvSpPr>
              <p:cNvPr id="20489" name="Freeform 9"/>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p>
                <a:pPr>
                  <a:defRPr/>
                </a:pPr>
                <a:endParaRPr lang="en-US"/>
              </a:p>
            </p:txBody>
          </p:sp>
          <p:sp>
            <p:nvSpPr>
              <p:cNvPr id="20490"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a:p>
            </p:txBody>
          </p:sp>
        </p:grpSp>
        <p:sp>
          <p:nvSpPr>
            <p:cNvPr id="20491"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p>
          </p:txBody>
        </p:sp>
        <p:sp>
          <p:nvSpPr>
            <p:cNvPr id="20492" name="Freeform 12"/>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a:defRPr/>
              </a:pPr>
              <a:endParaRPr lang="en-US"/>
            </a:p>
          </p:txBody>
        </p:sp>
      </p:grpSp>
      <p:sp>
        <p:nvSpPr>
          <p:cNvPr id="20493"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494" name="Rectangle 14"/>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pitchFamily="34" charset="0"/>
              </a:defRPr>
            </a:lvl1pPr>
          </a:lstStyle>
          <a:p>
            <a:pPr>
              <a:defRPr/>
            </a:pPr>
            <a:endParaRPr lang="en-US"/>
          </a:p>
        </p:txBody>
      </p:sp>
      <p:sp>
        <p:nvSpPr>
          <p:cNvPr id="20495" name="Rectangle 15"/>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cSld>
  <p:clrMap bg1="dk2" tx1="lt1" bg2="dk1" tx2="lt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 id="2147483753" r:id="rId6"/>
    <p:sldLayoutId id="2147483754" r:id="rId7"/>
    <p:sldLayoutId id="2147483755" r:id="rId8"/>
    <p:sldLayoutId id="2147483756" r:id="rId9"/>
    <p:sldLayoutId id="2147483757" r:id="rId10"/>
    <p:sldLayoutId id="2147483758" r:id="rId11"/>
    <p:sldLayoutId id="2147483759" r:id="rId12"/>
    <p:sldLayoutId id="2147483760" r:id="rId13"/>
    <p:sldLayoutId id="2147483761" r:id="rId14"/>
    <p:sldLayoutId id="2147483762" r:id="rId15"/>
    <p:sldLayoutId id="2147483763" r:id="rId16"/>
    <p:sldLayoutId id="2147483764" r:id="rId17"/>
    <p:sldLayoutId id="2147483765" r:id="rId18"/>
    <p:sldLayoutId id="2147483766" r:id="rId19"/>
  </p:sldLayoutIdLst>
  <p:transition xmlns:p14="http://schemas.microsoft.com/office/powerpoint/2010/main"/>
  <p:timing>
    <p:tnLst>
      <p:par>
        <p:cTn xmlns:p14="http://schemas.microsoft.com/office/powerpoint/2010/main" id="1" dur="indefinite" restart="never" nodeType="tmRoot"/>
      </p:par>
    </p:tnLst>
  </p:timing>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9pPr>
    </p:titleStyle>
    <p:bodyStyle>
      <a:lvl1pPr marL="342900" indent="-342900" algn="l" rtl="0" eaLnBrk="0" fontAlgn="base" hangingPunct="0">
        <a:spcBef>
          <a:spcPct val="20000"/>
        </a:spcBef>
        <a:spcAft>
          <a:spcPct val="0"/>
        </a:spcAft>
        <a:buClr>
          <a:schemeClr val="hlink"/>
        </a:buClr>
        <a:buSzPct val="70000"/>
        <a:buFont typeface="Wingdings"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accent2"/>
        </a:buClr>
        <a:buSzPct val="70000"/>
        <a:buFont typeface="Wingdings" pitchFamily="2" charset="2"/>
        <a:buChar char="n"/>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tx2"/>
        </a:buClr>
        <a:buSzPct val="70000"/>
        <a:buFont typeface="Wingdings" pitchFamily="2" charset="2"/>
        <a:buChar char="n"/>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accent2"/>
        </a:buClr>
        <a:buSzPct val="70000"/>
        <a:buFont typeface="Wingdings" pitchFamily="2" charset="2"/>
        <a:buChar char="n"/>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1" Type="http://schemas.openxmlformats.org/officeDocument/2006/relationships/image" Target="../media/image3.jpeg"/><Relationship Id="rId12" Type="http://schemas.openxmlformats.org/officeDocument/2006/relationships/image" Target="../media/image4.jpeg"/><Relationship Id="rId13" Type="http://schemas.openxmlformats.org/officeDocument/2006/relationships/image" Target="../media/image5.jpeg"/><Relationship Id="rId14" Type="http://schemas.openxmlformats.org/officeDocument/2006/relationships/image" Target="../media/image6.png"/><Relationship Id="rId15" Type="http://schemas.openxmlformats.org/officeDocument/2006/relationships/image" Target="../media/image7.png"/><Relationship Id="rId16" Type="http://schemas.openxmlformats.org/officeDocument/2006/relationships/image" Target="../media/image8.png"/><Relationship Id="rId17" Type="http://schemas.openxmlformats.org/officeDocument/2006/relationships/image" Target="../media/image9.png"/><Relationship Id="rId1" Type="http://schemas.microsoft.com/office/2007/relationships/media" Target="file://localhost/Users/pranavpatel/Documents/Cath%20Lab%20Basics/echo4c_1770646.avi" TargetMode="External"/><Relationship Id="rId2" Type="http://schemas.openxmlformats.org/officeDocument/2006/relationships/video" Target="file://localhost/Users/pranavpatel/Documents/Cath%20Lab%20Basics/echo4c_1770646.avi" TargetMode="External"/><Relationship Id="rId3" Type="http://schemas.microsoft.com/office/2007/relationships/media" Target="file://localhost/Users/pranavpatel/Documents/Cath%20Lab%20Basics/echo4cdis_1770646.avi" TargetMode="External"/><Relationship Id="rId4" Type="http://schemas.openxmlformats.org/officeDocument/2006/relationships/video" Target="file://localhost/Users/pranavpatel/Documents/Cath%20Lab%20Basics/echo4cdis_1770646.avi" TargetMode="External"/><Relationship Id="rId5" Type="http://schemas.microsoft.com/office/2007/relationships/media" Target="file://localhost/Users/pranavpatel/Documents/Cath%20Lab%20Basics/asd_2nd_a4c_cdi.avi" TargetMode="External"/><Relationship Id="rId6" Type="http://schemas.openxmlformats.org/officeDocument/2006/relationships/video" Target="file://localhost/Users/pranavpatel/Documents/Cath%20Lab%20Basics/asd_2nd_a4c_cdi.avi" TargetMode="External"/><Relationship Id="rId7" Type="http://schemas.openxmlformats.org/officeDocument/2006/relationships/slideLayout" Target="../slideLayouts/slideLayout1.xml"/><Relationship Id="rId8" Type="http://schemas.openxmlformats.org/officeDocument/2006/relationships/notesSlide" Target="../notesSlides/notesSlide1.xml"/><Relationship Id="rId9" Type="http://schemas.openxmlformats.org/officeDocument/2006/relationships/image" Target="../media/image1.jpeg"/><Relationship Id="rId10" Type="http://schemas.openxmlformats.org/officeDocument/2006/relationships/image" Target="../media/image2.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2.gi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23.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4.gif"/></Relationships>
</file>

<file path=ppt/slides/_rels/slide14.xml.rels><?xml version="1.0" encoding="UTF-8" standalone="yes"?>
<Relationships xmlns="http://schemas.openxmlformats.org/package/2006/relationships"><Relationship Id="rId3" Type="http://schemas.microsoft.com/office/2007/relationships/media" Target="../media/media3.avi"/><Relationship Id="rId4" Type="http://schemas.openxmlformats.org/officeDocument/2006/relationships/video" Target="../media/media3.avi"/><Relationship Id="rId5" Type="http://schemas.openxmlformats.org/officeDocument/2006/relationships/slideLayout" Target="../slideLayouts/slideLayout4.xml"/><Relationship Id="rId6" Type="http://schemas.openxmlformats.org/officeDocument/2006/relationships/image" Target="../media/image25.png"/><Relationship Id="rId7" Type="http://schemas.openxmlformats.org/officeDocument/2006/relationships/image" Target="../media/image26.png"/><Relationship Id="rId1" Type="http://schemas.microsoft.com/office/2007/relationships/media" Target="../media/media4.avi"/><Relationship Id="rId2" Type="http://schemas.openxmlformats.org/officeDocument/2006/relationships/video" Target="../media/media4.avi"/></Relationships>
</file>

<file path=ppt/slides/_rels/slide15.xml.rels><?xml version="1.0" encoding="UTF-8" standalone="yes"?>
<Relationships xmlns="http://schemas.openxmlformats.org/package/2006/relationships"><Relationship Id="rId3" Type="http://schemas.microsoft.com/office/2007/relationships/media" Target="../media/media6.avi"/><Relationship Id="rId4" Type="http://schemas.openxmlformats.org/officeDocument/2006/relationships/video" Target="../media/media6.avi"/><Relationship Id="rId5" Type="http://schemas.openxmlformats.org/officeDocument/2006/relationships/slideLayout" Target="../slideLayouts/slideLayout4.xml"/><Relationship Id="rId6" Type="http://schemas.openxmlformats.org/officeDocument/2006/relationships/image" Target="../media/image27.png"/><Relationship Id="rId7" Type="http://schemas.openxmlformats.org/officeDocument/2006/relationships/image" Target="../media/image28.png"/><Relationship Id="rId1" Type="http://schemas.microsoft.com/office/2007/relationships/media" Target="../media/media5.avi"/><Relationship Id="rId2" Type="http://schemas.openxmlformats.org/officeDocument/2006/relationships/video" Target="../media/media5.avi"/></Relationships>
</file>

<file path=ppt/slides/_rels/slide16.xml.rels><?xml version="1.0" encoding="UTF-8" standalone="yes"?>
<Relationships xmlns="http://schemas.openxmlformats.org/package/2006/relationships"><Relationship Id="rId3" Type="http://schemas.microsoft.com/office/2007/relationships/media" Target="../media/media8.avi"/><Relationship Id="rId4" Type="http://schemas.openxmlformats.org/officeDocument/2006/relationships/video" Target="../media/media8.avi"/><Relationship Id="rId5" Type="http://schemas.openxmlformats.org/officeDocument/2006/relationships/slideLayout" Target="../slideLayouts/slideLayout4.xml"/><Relationship Id="rId6" Type="http://schemas.openxmlformats.org/officeDocument/2006/relationships/image" Target="../media/image29.png"/><Relationship Id="rId7" Type="http://schemas.openxmlformats.org/officeDocument/2006/relationships/image" Target="../media/image30.png"/><Relationship Id="rId1" Type="http://schemas.microsoft.com/office/2007/relationships/media" Target="../media/media7.avi"/><Relationship Id="rId2" Type="http://schemas.openxmlformats.org/officeDocument/2006/relationships/video" Target="../media/media7.avi"/></Relationships>
</file>

<file path=ppt/slides/_rels/slide17.xml.rels><?xml version="1.0" encoding="UTF-8" standalone="yes"?>
<Relationships xmlns="http://schemas.openxmlformats.org/package/2006/relationships"><Relationship Id="rId3" Type="http://schemas.microsoft.com/office/2007/relationships/media" Target="../media/media10.avi"/><Relationship Id="rId4" Type="http://schemas.openxmlformats.org/officeDocument/2006/relationships/video" Target="../media/media10.avi"/><Relationship Id="rId5" Type="http://schemas.openxmlformats.org/officeDocument/2006/relationships/slideLayout" Target="../slideLayouts/slideLayout4.xml"/><Relationship Id="rId6" Type="http://schemas.openxmlformats.org/officeDocument/2006/relationships/image" Target="../media/image31.png"/><Relationship Id="rId7" Type="http://schemas.openxmlformats.org/officeDocument/2006/relationships/image" Target="../media/image32.png"/><Relationship Id="rId1" Type="http://schemas.microsoft.com/office/2007/relationships/media" Target="../media/media9.avi"/><Relationship Id="rId2" Type="http://schemas.openxmlformats.org/officeDocument/2006/relationships/video" Target="../media/media9.avi"/></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3.gif"/><Relationship Id="rId3" Type="http://schemas.openxmlformats.org/officeDocument/2006/relationships/image" Target="../media/image3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5.jpeg"/><Relationship Id="rId3" Type="http://schemas.openxmlformats.org/officeDocument/2006/relationships/image" Target="../media/image36.jpe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4.jpeg"/><Relationship Id="rId5" Type="http://schemas.openxmlformats.org/officeDocument/2006/relationships/image" Target="../media/image10.png"/><Relationship Id="rId6" Type="http://schemas.openxmlformats.org/officeDocument/2006/relationships/image" Target="../media/image6.png"/><Relationship Id="rId7" Type="http://schemas.openxmlformats.org/officeDocument/2006/relationships/image" Target="../media/image11.jpeg"/><Relationship Id="rId8" Type="http://schemas.openxmlformats.org/officeDocument/2006/relationships/image" Target="../media/image12.png"/><Relationship Id="rId9" Type="http://schemas.openxmlformats.org/officeDocument/2006/relationships/image" Target="../media/image1.jpe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7.jpeg"/><Relationship Id="rId3" Type="http://schemas.openxmlformats.org/officeDocument/2006/relationships/image" Target="../media/image38.gif"/></Relationships>
</file>

<file path=ppt/slides/_rels/slide21.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10.png"/><Relationship Id="rId5" Type="http://schemas.openxmlformats.org/officeDocument/2006/relationships/image" Target="../media/image3.jpeg"/><Relationship Id="rId6" Type="http://schemas.openxmlformats.org/officeDocument/2006/relationships/image" Target="../media/image4.jpeg"/><Relationship Id="rId1" Type="http://schemas.openxmlformats.org/officeDocument/2006/relationships/slideLayout" Target="../slideLayouts/slideLayout1.xml"/><Relationship Id="rId2" Type="http://schemas.openxmlformats.org/officeDocument/2006/relationships/image" Target="../media/image1.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3.jpg"/><Relationship Id="rId3" Type="http://schemas.openxmlformats.org/officeDocument/2006/relationships/image" Target="../media/image14.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5.jpg"/><Relationship Id="rId3"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4.xml"/><Relationship Id="rId4" Type="http://schemas.openxmlformats.org/officeDocument/2006/relationships/image" Target="../media/image17.jpg"/><Relationship Id="rId5" Type="http://schemas.openxmlformats.org/officeDocument/2006/relationships/image" Target="../media/image18.png"/><Relationship Id="rId1" Type="http://schemas.microsoft.com/office/2007/relationships/media" Target="../media/media1.avi"/><Relationship Id="rId2" Type="http://schemas.openxmlformats.org/officeDocument/2006/relationships/video" Target="../media/media1.avi"/></Relationships>
</file>

<file path=ppt/slides/_rels/slide7.xml.rels><?xml version="1.0" encoding="UTF-8" standalone="yes"?>
<Relationships xmlns="http://schemas.openxmlformats.org/package/2006/relationships"><Relationship Id="rId3" Type="http://schemas.microsoft.com/office/2007/relationships/media" Target="../media/media3.avi"/><Relationship Id="rId4" Type="http://schemas.openxmlformats.org/officeDocument/2006/relationships/video" Target="../media/media3.avi"/><Relationship Id="rId5" Type="http://schemas.openxmlformats.org/officeDocument/2006/relationships/slideLayout" Target="../slideLayouts/slideLayout4.xml"/><Relationship Id="rId6" Type="http://schemas.openxmlformats.org/officeDocument/2006/relationships/image" Target="../media/image19.png"/><Relationship Id="rId7" Type="http://schemas.openxmlformats.org/officeDocument/2006/relationships/image" Target="../media/image20.png"/><Relationship Id="rId1" Type="http://schemas.microsoft.com/office/2007/relationships/media" Target="../media/media2.avi"/><Relationship Id="rId2" Type="http://schemas.openxmlformats.org/officeDocument/2006/relationships/video" Target="../media/media2.avi"/></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1.gi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5842" name="Picture 2" descr="blend5_6a"/>
          <p:cNvPicPr>
            <a:picLocks noChangeAspect="1" noChangeArrowheads="1"/>
          </p:cNvPicPr>
          <p:nvPr/>
        </p:nvPicPr>
        <p:blipFill>
          <a:blip r:embed="rId9" cstate="print"/>
          <a:srcRect b="63928"/>
          <a:stretch>
            <a:fillRect/>
          </a:stretch>
        </p:blipFill>
        <p:spPr bwMode="auto">
          <a:xfrm>
            <a:off x="0" y="6342063"/>
            <a:ext cx="9144000" cy="515937"/>
          </a:xfrm>
          <a:prstGeom prst="rect">
            <a:avLst/>
          </a:prstGeom>
          <a:noFill/>
          <a:ln w="9525">
            <a:noFill/>
            <a:miter lim="800000"/>
            <a:headEnd/>
            <a:tailEnd/>
          </a:ln>
        </p:spPr>
      </p:pic>
      <p:sp>
        <p:nvSpPr>
          <p:cNvPr id="35843" name="Rectangle 3"/>
          <p:cNvSpPr>
            <a:spLocks noChangeArrowheads="1"/>
          </p:cNvSpPr>
          <p:nvPr/>
        </p:nvSpPr>
        <p:spPr bwMode="auto">
          <a:xfrm>
            <a:off x="990600" y="228600"/>
            <a:ext cx="7620000" cy="2590800"/>
          </a:xfrm>
          <a:prstGeom prst="rect">
            <a:avLst/>
          </a:prstGeom>
          <a:noFill/>
          <a:ln w="25400" cap="rnd">
            <a:solidFill>
              <a:schemeClr val="tx1"/>
            </a:solidFill>
            <a:prstDash val="sysDot"/>
            <a:miter lim="800000"/>
            <a:headEnd/>
            <a:tailEnd/>
          </a:ln>
        </p:spPr>
        <p:txBody>
          <a:bodyPr wrap="none" anchor="ctr"/>
          <a:lstStyle/>
          <a:p>
            <a:endParaRPr lang="en-US" sz="8000" dirty="0">
              <a:solidFill>
                <a:schemeClr val="tx2"/>
              </a:solidFill>
            </a:endParaRPr>
          </a:p>
        </p:txBody>
      </p:sp>
      <p:sp>
        <p:nvSpPr>
          <p:cNvPr id="632836" name="Rectangle 4"/>
          <p:cNvSpPr>
            <a:spLocks noChangeArrowheads="1"/>
          </p:cNvSpPr>
          <p:nvPr/>
        </p:nvSpPr>
        <p:spPr bwMode="auto">
          <a:xfrm>
            <a:off x="304800" y="3429000"/>
            <a:ext cx="5105400" cy="1905000"/>
          </a:xfrm>
          <a:prstGeom prst="rect">
            <a:avLst/>
          </a:prstGeom>
          <a:noFill/>
          <a:ln w="9525">
            <a:noFill/>
            <a:miter lim="800000"/>
            <a:headEnd/>
            <a:tailEnd/>
          </a:ln>
          <a:effectLst/>
        </p:spPr>
        <p:txBody>
          <a:bodyPr/>
          <a:lstStyle/>
          <a:p>
            <a:pPr algn="r" eaLnBrk="1" hangingPunct="1">
              <a:lnSpc>
                <a:spcPct val="75000"/>
              </a:lnSpc>
              <a:spcBef>
                <a:spcPct val="20000"/>
              </a:spcBef>
              <a:buClr>
                <a:schemeClr val="hlink"/>
              </a:buClr>
              <a:buSzPct val="70000"/>
              <a:buFont typeface="Wingdings" pitchFamily="2" charset="2"/>
              <a:buNone/>
              <a:defRPr/>
            </a:pPr>
            <a:endParaRPr lang="en-US" sz="2400" b="1" i="1" dirty="0">
              <a:effectLst>
                <a:outerShdw blurRad="38100" dist="38100" dir="2700000" algn="tl">
                  <a:srgbClr val="000000"/>
                </a:outerShdw>
              </a:effectLst>
            </a:endParaRPr>
          </a:p>
          <a:p>
            <a:pPr algn="r" eaLnBrk="1" hangingPunct="1">
              <a:lnSpc>
                <a:spcPct val="75000"/>
              </a:lnSpc>
              <a:spcBef>
                <a:spcPct val="20000"/>
              </a:spcBef>
              <a:buClr>
                <a:schemeClr val="hlink"/>
              </a:buClr>
              <a:buSzPct val="70000"/>
              <a:buFont typeface="Wingdings" pitchFamily="2" charset="2"/>
              <a:buNone/>
              <a:defRPr/>
            </a:pPr>
            <a:endParaRPr lang="en-US" sz="2400" b="1" i="1" dirty="0">
              <a:effectLst>
                <a:outerShdw blurRad="38100" dist="38100" dir="2700000" algn="tl">
                  <a:srgbClr val="000000"/>
                </a:outerShdw>
              </a:effectLst>
            </a:endParaRPr>
          </a:p>
          <a:p>
            <a:pPr algn="r" eaLnBrk="1" hangingPunct="1">
              <a:lnSpc>
                <a:spcPct val="75000"/>
              </a:lnSpc>
              <a:spcBef>
                <a:spcPct val="20000"/>
              </a:spcBef>
              <a:buClr>
                <a:schemeClr val="hlink"/>
              </a:buClr>
              <a:buSzPct val="70000"/>
              <a:buFont typeface="Wingdings" pitchFamily="2" charset="2"/>
              <a:buNone/>
              <a:defRPr/>
            </a:pPr>
            <a:r>
              <a:rPr lang="en-US" sz="2400" i="1" dirty="0" err="1">
                <a:effectLst>
                  <a:outerShdw blurRad="38100" dist="38100" dir="2700000" algn="tl">
                    <a:srgbClr val="000000"/>
                  </a:outerShdw>
                </a:effectLst>
              </a:rPr>
              <a:t>Pranav</a:t>
            </a:r>
            <a:r>
              <a:rPr lang="en-US" sz="2400" i="1" dirty="0">
                <a:effectLst>
                  <a:outerShdw blurRad="38100" dist="38100" dir="2700000" algn="tl">
                    <a:srgbClr val="000000"/>
                  </a:outerShdw>
                </a:effectLst>
              </a:rPr>
              <a:t> M. Patel, MD, FACC, FSCAI</a:t>
            </a:r>
          </a:p>
          <a:p>
            <a:pPr algn="r" eaLnBrk="1" hangingPunct="1">
              <a:lnSpc>
                <a:spcPct val="75000"/>
              </a:lnSpc>
              <a:spcBef>
                <a:spcPct val="20000"/>
              </a:spcBef>
              <a:buClr>
                <a:schemeClr val="hlink"/>
              </a:buClr>
              <a:buSzPct val="70000"/>
              <a:buFont typeface="Wingdings" pitchFamily="2" charset="2"/>
              <a:buNone/>
              <a:defRPr/>
            </a:pPr>
            <a:r>
              <a:rPr lang="en-US" sz="2400" i="1" dirty="0" smtClean="0">
                <a:effectLst>
                  <a:outerShdw blurRad="38100" dist="38100" dir="2700000" algn="tl">
                    <a:srgbClr val="000000"/>
                  </a:outerShdw>
                </a:effectLst>
              </a:rPr>
              <a:t>Chief, Division of Cardiology</a:t>
            </a:r>
          </a:p>
          <a:p>
            <a:pPr algn="r" eaLnBrk="1" hangingPunct="1">
              <a:lnSpc>
                <a:spcPct val="75000"/>
              </a:lnSpc>
              <a:spcBef>
                <a:spcPct val="20000"/>
              </a:spcBef>
              <a:buClr>
                <a:schemeClr val="hlink"/>
              </a:buClr>
              <a:buSzPct val="70000"/>
              <a:buFont typeface="Wingdings" pitchFamily="2" charset="2"/>
              <a:buNone/>
              <a:defRPr/>
            </a:pPr>
            <a:r>
              <a:rPr lang="en-US" sz="2400" i="1" dirty="0" smtClean="0">
                <a:effectLst>
                  <a:outerShdw blurRad="38100" dist="38100" dir="2700000" algn="tl">
                    <a:srgbClr val="000000"/>
                  </a:outerShdw>
                </a:effectLst>
              </a:rPr>
              <a:t>Director</a:t>
            </a:r>
            <a:r>
              <a:rPr lang="en-US" sz="2400" i="1" dirty="0">
                <a:effectLst>
                  <a:outerShdw blurRad="38100" dist="38100" dir="2700000" algn="tl">
                    <a:srgbClr val="000000"/>
                  </a:outerShdw>
                </a:effectLst>
              </a:rPr>
              <a:t>, Cardiac </a:t>
            </a:r>
            <a:r>
              <a:rPr lang="en-US" sz="2400" i="1" dirty="0" err="1" smtClean="0">
                <a:effectLst>
                  <a:outerShdw blurRad="38100" dist="38100" dir="2700000" algn="tl">
                    <a:srgbClr val="000000"/>
                  </a:outerShdw>
                </a:effectLst>
              </a:rPr>
              <a:t>Cath</a:t>
            </a:r>
            <a:r>
              <a:rPr lang="en-US" sz="2400" i="1" dirty="0" smtClean="0">
                <a:effectLst>
                  <a:outerShdw blurRad="38100" dist="38100" dir="2700000" algn="tl">
                    <a:srgbClr val="000000"/>
                  </a:outerShdw>
                </a:effectLst>
              </a:rPr>
              <a:t> Lab &amp; CCU</a:t>
            </a:r>
            <a:endParaRPr lang="en-US" sz="2400" i="1" dirty="0">
              <a:effectLst>
                <a:outerShdw blurRad="38100" dist="38100" dir="2700000" algn="tl">
                  <a:srgbClr val="000000"/>
                </a:outerShdw>
              </a:effectLst>
            </a:endParaRPr>
          </a:p>
          <a:p>
            <a:pPr algn="r" eaLnBrk="1" hangingPunct="1">
              <a:lnSpc>
                <a:spcPct val="75000"/>
              </a:lnSpc>
              <a:spcBef>
                <a:spcPct val="20000"/>
              </a:spcBef>
              <a:buClr>
                <a:schemeClr val="hlink"/>
              </a:buClr>
              <a:buSzPct val="70000"/>
              <a:buFont typeface="Wingdings" pitchFamily="2" charset="2"/>
              <a:buNone/>
              <a:defRPr/>
            </a:pPr>
            <a:r>
              <a:rPr lang="en-US" sz="2400" i="1" dirty="0">
                <a:effectLst>
                  <a:outerShdw blurRad="38100" dist="38100" dir="2700000" algn="tl">
                    <a:srgbClr val="000000"/>
                  </a:outerShdw>
                </a:effectLst>
              </a:rPr>
              <a:t>University of California, Irvine</a:t>
            </a:r>
          </a:p>
          <a:p>
            <a:pPr algn="r" eaLnBrk="1" hangingPunct="1">
              <a:lnSpc>
                <a:spcPct val="75000"/>
              </a:lnSpc>
              <a:spcBef>
                <a:spcPct val="20000"/>
              </a:spcBef>
              <a:buClr>
                <a:schemeClr val="hlink"/>
              </a:buClr>
              <a:buSzPct val="70000"/>
              <a:buFont typeface="Wingdings" pitchFamily="2" charset="2"/>
              <a:buNone/>
              <a:defRPr/>
            </a:pPr>
            <a:r>
              <a:rPr lang="en-US" sz="2400" i="1" dirty="0">
                <a:effectLst>
                  <a:outerShdw blurRad="38100" dist="38100" dir="2700000" algn="tl">
                    <a:srgbClr val="000000"/>
                  </a:outerShdw>
                </a:effectLst>
              </a:rPr>
              <a:t>Division of Cardiology</a:t>
            </a:r>
          </a:p>
        </p:txBody>
      </p:sp>
      <p:sp>
        <p:nvSpPr>
          <p:cNvPr id="632837" name="Rectangle 5"/>
          <p:cNvSpPr>
            <a:spLocks noGrp="1" noChangeArrowheads="1"/>
          </p:cNvSpPr>
          <p:nvPr>
            <p:ph type="ctrTitle"/>
          </p:nvPr>
        </p:nvSpPr>
        <p:spPr>
          <a:xfrm>
            <a:off x="533400" y="152400"/>
            <a:ext cx="8153400" cy="2209800"/>
          </a:xfrm>
        </p:spPr>
        <p:txBody>
          <a:bodyPr/>
          <a:lstStyle/>
          <a:p>
            <a:pPr eaLnBrk="1" hangingPunct="1">
              <a:defRPr/>
            </a:pPr>
            <a:r>
              <a:rPr lang="en-US" sz="6600" b="0" i="1" baseline="-25000" dirty="0" err="1" smtClean="0">
                <a:solidFill>
                  <a:srgbClr val="FFFF00"/>
                </a:solidFill>
              </a:rPr>
              <a:t>Cath</a:t>
            </a:r>
            <a:r>
              <a:rPr lang="en-US" sz="6600" b="0" i="1" baseline="-25000" dirty="0" smtClean="0">
                <a:solidFill>
                  <a:srgbClr val="FFFF00"/>
                </a:solidFill>
              </a:rPr>
              <a:t> Lab Essentials:</a:t>
            </a:r>
            <a:r>
              <a:rPr lang="en-US" sz="6600" b="0" i="1" baseline="-25000" dirty="0">
                <a:solidFill>
                  <a:srgbClr val="FFFF00"/>
                </a:solidFill>
              </a:rPr>
              <a:t> </a:t>
            </a:r>
            <a:r>
              <a:rPr lang="en-US" sz="6600" b="0" i="1" baseline="-25000" dirty="0" smtClean="0">
                <a:solidFill>
                  <a:srgbClr val="FFFF00"/>
                </a:solidFill>
              </a:rPr>
              <a:t/>
            </a:r>
            <a:br>
              <a:rPr lang="en-US" sz="6600" b="0" i="1" baseline="-25000" dirty="0" smtClean="0">
                <a:solidFill>
                  <a:srgbClr val="FFFF00"/>
                </a:solidFill>
              </a:rPr>
            </a:br>
            <a:r>
              <a:rPr lang="en-US" sz="6600" b="0" i="1" baseline="-25000" dirty="0" smtClean="0">
                <a:solidFill>
                  <a:srgbClr val="FFFF00"/>
                </a:solidFill>
              </a:rPr>
              <a:t> “worst case scenario”</a:t>
            </a:r>
            <a:endParaRPr lang="en-US" sz="6600" baseline="-25000" dirty="0" smtClean="0"/>
          </a:p>
        </p:txBody>
      </p:sp>
      <p:pic>
        <p:nvPicPr>
          <p:cNvPr id="35846" name="Picture 6" descr="uci_seal_solid"/>
          <p:cNvPicPr>
            <a:picLocks noChangeAspect="1" noChangeArrowheads="1"/>
          </p:cNvPicPr>
          <p:nvPr/>
        </p:nvPicPr>
        <p:blipFill>
          <a:blip r:embed="rId10" cstate="print"/>
          <a:srcRect/>
          <a:stretch>
            <a:fillRect/>
          </a:stretch>
        </p:blipFill>
        <p:spPr bwMode="auto">
          <a:xfrm>
            <a:off x="5791200" y="3962400"/>
            <a:ext cx="1905000" cy="1903413"/>
          </a:xfrm>
          <a:prstGeom prst="rect">
            <a:avLst/>
          </a:prstGeom>
          <a:noFill/>
          <a:ln w="9525">
            <a:solidFill>
              <a:schemeClr val="accent1"/>
            </a:solidFill>
            <a:miter lim="800000"/>
            <a:headEnd/>
            <a:tailEnd/>
          </a:ln>
        </p:spPr>
      </p:pic>
      <p:pic>
        <p:nvPicPr>
          <p:cNvPr id="35847" name="Picture 7" descr="angioplasty"/>
          <p:cNvPicPr>
            <a:picLocks noChangeAspect="1" noChangeArrowheads="1"/>
          </p:cNvPicPr>
          <p:nvPr/>
        </p:nvPicPr>
        <p:blipFill>
          <a:blip r:embed="rId11" cstate="print"/>
          <a:srcRect/>
          <a:stretch>
            <a:fillRect/>
          </a:stretch>
        </p:blipFill>
        <p:spPr bwMode="auto">
          <a:xfrm>
            <a:off x="1066800" y="2667000"/>
            <a:ext cx="1143000" cy="1066800"/>
          </a:xfrm>
          <a:prstGeom prst="rect">
            <a:avLst/>
          </a:prstGeom>
          <a:noFill/>
          <a:ln w="25400">
            <a:solidFill>
              <a:srgbClr val="000000"/>
            </a:solidFill>
            <a:miter lim="800000"/>
            <a:headEnd/>
            <a:tailEnd/>
          </a:ln>
        </p:spPr>
      </p:pic>
      <p:pic>
        <p:nvPicPr>
          <p:cNvPr id="35848" name="Picture 8" descr="DICE1b"/>
          <p:cNvPicPr>
            <a:picLocks noChangeAspect="1" noChangeArrowheads="1"/>
          </p:cNvPicPr>
          <p:nvPr/>
        </p:nvPicPr>
        <p:blipFill>
          <a:blip r:embed="rId12" cstate="print"/>
          <a:srcRect/>
          <a:stretch>
            <a:fillRect/>
          </a:stretch>
        </p:blipFill>
        <p:spPr bwMode="auto">
          <a:xfrm>
            <a:off x="4876800" y="2667000"/>
            <a:ext cx="1143000" cy="1066800"/>
          </a:xfrm>
          <a:prstGeom prst="rect">
            <a:avLst/>
          </a:prstGeom>
          <a:noFill/>
          <a:ln w="25400">
            <a:solidFill>
              <a:srgbClr val="000000"/>
            </a:solidFill>
            <a:miter lim="800000"/>
            <a:headEnd/>
            <a:tailEnd/>
          </a:ln>
        </p:spPr>
      </p:pic>
      <p:pic>
        <p:nvPicPr>
          <p:cNvPr id="35849" name="Picture 12"/>
          <p:cNvPicPr>
            <a:picLocks noChangeArrowheads="1"/>
          </p:cNvPicPr>
          <p:nvPr/>
        </p:nvPicPr>
        <p:blipFill>
          <a:blip r:embed="rId13" cstate="print"/>
          <a:srcRect/>
          <a:stretch>
            <a:fillRect/>
          </a:stretch>
        </p:blipFill>
        <p:spPr bwMode="auto">
          <a:xfrm>
            <a:off x="3657600" y="2667000"/>
            <a:ext cx="1066800" cy="1066800"/>
          </a:xfrm>
          <a:prstGeom prst="rect">
            <a:avLst/>
          </a:prstGeom>
          <a:noFill/>
          <a:ln w="19050">
            <a:solidFill>
              <a:schemeClr val="bg2"/>
            </a:solidFill>
            <a:miter lim="800000"/>
            <a:headEnd/>
            <a:tailEnd/>
          </a:ln>
        </p:spPr>
      </p:pic>
      <p:pic>
        <p:nvPicPr>
          <p:cNvPr id="35850" name="Picture 13" descr="art-jce484022"/>
          <p:cNvPicPr>
            <a:picLocks noChangeAspect="1" noChangeArrowheads="1"/>
          </p:cNvPicPr>
          <p:nvPr/>
        </p:nvPicPr>
        <p:blipFill>
          <a:blip r:embed="rId14" cstate="print"/>
          <a:srcRect l="5882" t="14027" r="5882" b="11945"/>
          <a:stretch>
            <a:fillRect/>
          </a:stretch>
        </p:blipFill>
        <p:spPr bwMode="auto">
          <a:xfrm>
            <a:off x="7391400" y="2667000"/>
            <a:ext cx="1143000" cy="1066800"/>
          </a:xfrm>
          <a:prstGeom prst="rect">
            <a:avLst/>
          </a:prstGeom>
          <a:noFill/>
          <a:ln w="28575">
            <a:solidFill>
              <a:srgbClr val="000000"/>
            </a:solidFill>
            <a:miter lim="800000"/>
            <a:headEnd/>
            <a:tailEnd/>
          </a:ln>
        </p:spPr>
      </p:pic>
      <p:pic>
        <p:nvPicPr>
          <p:cNvPr id="632846" name="echo4c_1770646.avi">
            <a:hlinkClick r:id="" action="ppaction://media"/>
          </p:cNvPr>
          <p:cNvPicPr>
            <a:picLocks noRot="1" noChangeAspect="1" noChangeArrowheads="1"/>
          </p:cNvPicPr>
          <p:nvPr>
            <a:videoFile r:link="rId2"/>
            <p:extLst>
              <p:ext uri="{DAA4B4D4-6D71-4841-9C94-3DE7FCFB9230}">
                <p14:media xmlns:p14="http://schemas.microsoft.com/office/powerpoint/2010/main" r:link="rId1"/>
              </p:ext>
            </p:extLst>
          </p:nvPr>
        </p:nvPicPr>
        <p:blipFill>
          <a:blip r:embed="rId15" cstate="print"/>
          <a:srcRect/>
          <a:stretch>
            <a:fillRect/>
          </a:stretch>
        </p:blipFill>
        <p:spPr bwMode="auto">
          <a:xfrm>
            <a:off x="2362200" y="2667000"/>
            <a:ext cx="1143000" cy="1096963"/>
          </a:xfrm>
          <a:prstGeom prst="rect">
            <a:avLst/>
          </a:prstGeom>
          <a:noFill/>
          <a:ln w="9525">
            <a:solidFill>
              <a:schemeClr val="bg2"/>
            </a:solidFill>
            <a:miter lim="800000"/>
            <a:headEnd/>
            <a:tailEnd/>
          </a:ln>
        </p:spPr>
      </p:pic>
      <p:pic>
        <p:nvPicPr>
          <p:cNvPr id="632847" name="echo4cdis_1770646.avi">
            <a:hlinkClick r:id="" action="ppaction://media"/>
          </p:cNvPr>
          <p:cNvPicPr>
            <a:picLocks noRot="1" noChangeAspect="1" noChangeArrowheads="1"/>
          </p:cNvPicPr>
          <p:nvPr>
            <a:videoFile r:link="rId4"/>
            <p:extLst>
              <p:ext uri="{DAA4B4D4-6D71-4841-9C94-3DE7FCFB9230}">
                <p14:media xmlns:p14="http://schemas.microsoft.com/office/powerpoint/2010/main" r:link="rId3"/>
              </p:ext>
            </p:extLst>
          </p:nvPr>
        </p:nvPicPr>
        <p:blipFill>
          <a:blip r:embed="rId16" cstate="print"/>
          <a:srcRect/>
          <a:stretch>
            <a:fillRect/>
          </a:stretch>
        </p:blipFill>
        <p:spPr bwMode="auto">
          <a:xfrm>
            <a:off x="6172200" y="2667000"/>
            <a:ext cx="1116013" cy="1066800"/>
          </a:xfrm>
          <a:prstGeom prst="rect">
            <a:avLst/>
          </a:prstGeom>
          <a:noFill/>
          <a:ln w="28575">
            <a:solidFill>
              <a:schemeClr val="bg2"/>
            </a:solidFill>
            <a:miter lim="800000"/>
            <a:headEnd/>
            <a:tailEnd/>
          </a:ln>
        </p:spPr>
      </p:pic>
      <p:pic>
        <p:nvPicPr>
          <p:cNvPr id="13" name="asd_2nd_a4c_cdi.avi">
            <a:hlinkClick r:id="" action="ppaction://media"/>
          </p:cNvPr>
          <p:cNvPicPr>
            <a:picLocks noRot="1" noChangeAspect="1"/>
          </p:cNvPicPr>
          <p:nvPr>
            <a:videoFile r:link="rId6"/>
            <p:extLst>
              <p:ext uri="{DAA4B4D4-6D71-4841-9C94-3DE7FCFB9230}">
                <p14:media xmlns:p14="http://schemas.microsoft.com/office/powerpoint/2010/main" r:link="rId5"/>
              </p:ext>
            </p:extLst>
          </p:nvPr>
        </p:nvPicPr>
        <p:blipFill>
          <a:blip r:embed="rId17" cstate="print"/>
          <a:stretch>
            <a:fillRect/>
          </a:stretch>
        </p:blipFill>
        <p:spPr>
          <a:xfrm>
            <a:off x="6172200" y="2667000"/>
            <a:ext cx="1143000" cy="1143000"/>
          </a:xfrm>
          <a:prstGeom prst="rect">
            <a:avLst/>
          </a:prstGeom>
        </p:spPr>
      </p:pic>
    </p:spTree>
  </p:cSld>
  <p:clrMapOvr>
    <a:masterClrMapping/>
  </p:clrMapOvr>
  <p:transition xmlns:p14="http://schemas.microsoft.com/office/powerpoint/2010/main">
    <p:cover/>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66" fill="hold"/>
                                        <p:tgtEl>
                                          <p:spTgt spid="632846"/>
                                        </p:tgtEl>
                                      </p:cBhvr>
                                    </p:cmd>
                                  </p:childTnLst>
                                </p:cTn>
                              </p:par>
                            </p:childTnLst>
                          </p:cTn>
                        </p:par>
                        <p:par>
                          <p:cTn id="7" fill="hold">
                            <p:stCondLst>
                              <p:cond delay="666"/>
                            </p:stCondLst>
                            <p:childTnLst>
                              <p:par>
                                <p:cTn id="8" presetID="1" presetClass="mediacall" presetSubtype="0" fill="hold" nodeType="afterEffect">
                                  <p:stCondLst>
                                    <p:cond delay="0"/>
                                  </p:stCondLst>
                                  <p:childTnLst>
                                    <p:cmd type="call" cmd="playFrom(0.0)">
                                      <p:cBhvr>
                                        <p:cTn id="9" dur="660" fill="hold"/>
                                        <p:tgtEl>
                                          <p:spTgt spid="632847"/>
                                        </p:tgtEl>
                                      </p:cBhvr>
                                    </p:cmd>
                                  </p:childTnLst>
                                </p:cTn>
                              </p:par>
                            </p:childTnLst>
                          </p:cTn>
                        </p:par>
                        <p:par>
                          <p:cTn id="10" fill="hold">
                            <p:stCondLst>
                              <p:cond delay="1326"/>
                            </p:stCondLst>
                            <p:childTnLst>
                              <p:par>
                                <p:cTn id="11" presetID="1" presetClass="mediacall" presetSubtype="0" fill="hold" nodeType="afterEffect">
                                  <p:stCondLst>
                                    <p:cond delay="0"/>
                                  </p:stCondLst>
                                  <p:childTnLst>
                                    <p:cmd type="call" cmd="playFrom(0.0)">
                                      <p:cBhvr>
                                        <p:cTn id="12" dur="838"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632846"/>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632846"/>
                                        </p:tgtEl>
                                      </p:cBhvr>
                                    </p:cmd>
                                  </p:childTnLst>
                                </p:cTn>
                              </p:par>
                            </p:childTnLst>
                          </p:cTn>
                        </p:par>
                      </p:childTnLst>
                    </p:cTn>
                  </p:par>
                </p:childTnLst>
              </p:cTn>
              <p:nextCondLst>
                <p:cond evt="onClick" delay="0">
                  <p:tgtEl>
                    <p:spTgt spid="632846"/>
                  </p:tgtEl>
                </p:cond>
              </p:nextCondLst>
            </p:seq>
            <p:video>
              <p:cMediaNode>
                <p:cTn id="18" repeatCount="indefinite" fill="remove" display="0">
                  <p:stCondLst>
                    <p:cond delay="indefinite"/>
                  </p:stCondLst>
                  <p:endCondLst>
                    <p:cond evt="onNext" delay="0">
                      <p:tgtEl>
                        <p:sldTgt/>
                      </p:tgtEl>
                    </p:cond>
                    <p:cond evt="onPrev" delay="0">
                      <p:tgtEl>
                        <p:sldTgt/>
                      </p:tgtEl>
                    </p:cond>
                  </p:endCondLst>
                </p:cTn>
                <p:tgtEl>
                  <p:spTgt spid="632846"/>
                </p:tgtEl>
              </p:cMediaNode>
            </p:video>
            <p:seq concurrent="1" nextAc="seek">
              <p:cTn id="19" restart="whenNotActive" fill="hold" evtFilter="cancelBubble" nodeType="interactiveSeq">
                <p:stCondLst>
                  <p:cond evt="onClick" delay="0">
                    <p:tgtEl>
                      <p:spTgt spid="632847"/>
                    </p:tgtEl>
                  </p:cond>
                </p:stCondLst>
                <p:endSync evt="end" delay="0">
                  <p:rtn val="all"/>
                </p:endSync>
                <p:childTnLst>
                  <p:par>
                    <p:cTn id="20" fill="hold">
                      <p:stCondLst>
                        <p:cond delay="0"/>
                      </p:stCondLst>
                      <p:childTnLst>
                        <p:par>
                          <p:cTn id="21" fill="hold">
                            <p:stCondLst>
                              <p:cond delay="0"/>
                            </p:stCondLst>
                            <p:childTnLst>
                              <p:par>
                                <p:cTn id="22" presetID="2" presetClass="mediacall" presetSubtype="0" fill="hold" nodeType="clickEffect">
                                  <p:stCondLst>
                                    <p:cond delay="0"/>
                                  </p:stCondLst>
                                  <p:childTnLst>
                                    <p:cmd type="call" cmd="togglePause">
                                      <p:cBhvr>
                                        <p:cTn id="23" dur="1" fill="hold"/>
                                        <p:tgtEl>
                                          <p:spTgt spid="632847"/>
                                        </p:tgtEl>
                                      </p:cBhvr>
                                    </p:cmd>
                                  </p:childTnLst>
                                </p:cTn>
                              </p:par>
                            </p:childTnLst>
                          </p:cTn>
                        </p:par>
                      </p:childTnLst>
                    </p:cTn>
                  </p:par>
                </p:childTnLst>
              </p:cTn>
              <p:nextCondLst>
                <p:cond evt="onClick" delay="0">
                  <p:tgtEl>
                    <p:spTgt spid="632847"/>
                  </p:tgtEl>
                </p:cond>
              </p:nextCondLst>
            </p:seq>
            <p:video>
              <p:cMediaNode>
                <p:cTn id="24" repeatCount="indefinite" fill="remove" display="0">
                  <p:stCondLst>
                    <p:cond delay="indefinite"/>
                  </p:stCondLst>
                  <p:endCondLst>
                    <p:cond evt="onNext" delay="0">
                      <p:tgtEl>
                        <p:sldTgt/>
                      </p:tgtEl>
                    </p:cond>
                    <p:cond evt="onPrev" delay="0">
                      <p:tgtEl>
                        <p:sldTgt/>
                      </p:tgtEl>
                    </p:cond>
                  </p:endCondLst>
                </p:cTn>
                <p:tgtEl>
                  <p:spTgt spid="632847"/>
                </p:tgtEl>
              </p:cMediaNode>
            </p:video>
            <p:video>
              <p:cMediaNode>
                <p:cTn id="25" repeatCount="indefinite" fill="remove" display="0">
                  <p:stCondLst>
                    <p:cond delay="indefinite"/>
                  </p:stCondLst>
                  <p:endCondLst>
                    <p:cond evt="onNext" delay="0">
                      <p:tgtEl>
                        <p:sldTgt/>
                      </p:tgtEl>
                    </p:cond>
                    <p:cond evt="onPrev" delay="0">
                      <p:tgtEl>
                        <p:sldTgt/>
                      </p:tgtEl>
                    </p:cond>
                  </p:endCondLst>
                </p:cTn>
                <p:tgtEl>
                  <p:spTgt spid="13"/>
                </p:tgtEl>
              </p:cMediaNode>
            </p:video>
            <p:seq concurrent="1" nextAc="seek">
              <p:cTn id="26" restart="whenNotActive" fill="hold" evtFilter="cancelBubble" nodeType="interactiveSeq">
                <p:stCondLst>
                  <p:cond evt="onClick" delay="0">
                    <p:tgtEl>
                      <p:spTgt spid="13"/>
                    </p:tgtEl>
                  </p:cond>
                </p:stCondLst>
                <p:endSync evt="end" delay="0">
                  <p:rtn val="all"/>
                </p:endSync>
                <p:childTnLst>
                  <p:par>
                    <p:cTn id="27" fill="hold">
                      <p:stCondLst>
                        <p:cond delay="0"/>
                      </p:stCondLst>
                      <p:childTnLst>
                        <p:par>
                          <p:cTn id="28" fill="hold">
                            <p:stCondLst>
                              <p:cond delay="0"/>
                            </p:stCondLst>
                            <p:childTnLst>
                              <p:par>
                                <p:cTn id="29" presetID="2" presetClass="mediacall" presetSubtype="0" fill="hold" nodeType="clickEffect">
                                  <p:stCondLst>
                                    <p:cond delay="0"/>
                                  </p:stCondLst>
                                  <p:childTnLst>
                                    <p:cmd type="call" cmd="togglePause">
                                      <p:cBhvr>
                                        <p:cTn id="30" dur="1" fill="hold"/>
                                        <p:tgtEl>
                                          <p:spTgt spid="13"/>
                                        </p:tgtEl>
                                      </p:cBhvr>
                                    </p:cmd>
                                  </p:childTnLst>
                                </p:cTn>
                              </p:par>
                            </p:childTnLst>
                          </p:cTn>
                        </p:par>
                      </p:childTnLst>
                    </p:cTn>
                  </p:par>
                </p:childTnLst>
              </p:cTn>
              <p:nextCondLst>
                <p:cond evt="onClick" delay="0">
                  <p:tgtEl>
                    <p:spTgt spid="13"/>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dirty="0" smtClean="0"/>
              <a:t>Technologist perspective</a:t>
            </a:r>
            <a:endParaRPr lang="en-US" dirty="0"/>
          </a:p>
        </p:txBody>
      </p:sp>
      <p:sp>
        <p:nvSpPr>
          <p:cNvPr id="10" name="Vertical Text Placeholder 9"/>
          <p:cNvSpPr>
            <a:spLocks noGrp="1"/>
          </p:cNvSpPr>
          <p:nvPr>
            <p:ph type="body" orient="vert" idx="1"/>
          </p:nvPr>
        </p:nvSpPr>
        <p:spPr>
          <a:xfrm rot="16200000">
            <a:off x="2095503" y="-342902"/>
            <a:ext cx="4876799" cy="8458203"/>
          </a:xfrm>
          <a:ln>
            <a:solidFill>
              <a:srgbClr val="BBE0E3"/>
            </a:solidFill>
          </a:ln>
        </p:spPr>
        <p:txBody>
          <a:bodyPr/>
          <a:lstStyle/>
          <a:p>
            <a:r>
              <a:rPr lang="en-US" sz="2800" b="1" dirty="0" smtClean="0"/>
              <a:t>Prolonged balloon inflation</a:t>
            </a:r>
          </a:p>
          <a:p>
            <a:r>
              <a:rPr lang="en-US" sz="2800" b="1" dirty="0" smtClean="0"/>
              <a:t>Consider possible </a:t>
            </a:r>
            <a:r>
              <a:rPr lang="en-US" sz="2800" b="1" dirty="0" err="1" smtClean="0"/>
              <a:t>pericardiocentesis</a:t>
            </a:r>
            <a:endParaRPr lang="en-US" sz="2800" b="1" dirty="0" smtClean="0"/>
          </a:p>
          <a:p>
            <a:r>
              <a:rPr lang="en-US" sz="2800" b="1" dirty="0" smtClean="0"/>
              <a:t>Will an IABP needed? Contralateral </a:t>
            </a:r>
            <a:r>
              <a:rPr lang="en-US" sz="2800" b="1" dirty="0" err="1" smtClean="0"/>
              <a:t>accesss</a:t>
            </a:r>
            <a:endParaRPr lang="en-US" sz="2800" b="1" dirty="0" smtClean="0"/>
          </a:p>
          <a:p>
            <a:r>
              <a:rPr lang="en-US" sz="2800" b="1" dirty="0" smtClean="0"/>
              <a:t>CPR-are the team ready to perform CPR, ECHO or intubation (Image intensifier and </a:t>
            </a:r>
            <a:r>
              <a:rPr lang="en-US" sz="2800" b="1" dirty="0" err="1" smtClean="0"/>
              <a:t>cath</a:t>
            </a:r>
            <a:r>
              <a:rPr lang="en-US" sz="2800" b="1" dirty="0" smtClean="0"/>
              <a:t> table ready)</a:t>
            </a:r>
          </a:p>
          <a:p>
            <a:r>
              <a:rPr lang="en-US" sz="2800" b="1" dirty="0" smtClean="0"/>
              <a:t>Will a stent be needed?...is it a covered stent?</a:t>
            </a:r>
          </a:p>
          <a:p>
            <a:r>
              <a:rPr lang="en-US" sz="2800" b="1" dirty="0" smtClean="0"/>
              <a:t>&gt;2mm vessel </a:t>
            </a:r>
            <a:r>
              <a:rPr lang="en-US" sz="2800" b="1" dirty="0" smtClean="0">
                <a:sym typeface="Wingdings"/>
              </a:rPr>
              <a:t> covered stent; distal perforation or small vessel &lt; 2mm-coil embolization</a:t>
            </a:r>
            <a:endParaRPr lang="en-US" sz="2800" b="1" dirty="0" smtClean="0"/>
          </a:p>
          <a:p>
            <a:r>
              <a:rPr lang="en-US" sz="2800" b="1" dirty="0" smtClean="0"/>
              <a:t>What sheath size and guide catheter size needed for covered stent?</a:t>
            </a:r>
          </a:p>
          <a:p>
            <a:endParaRPr lang="en-US" sz="2800" b="1" dirty="0" smtClean="0"/>
          </a:p>
          <a:p>
            <a:endParaRPr lang="en-US" sz="2800" b="1" dirty="0"/>
          </a:p>
        </p:txBody>
      </p:sp>
    </p:spTree>
    <p:extLst>
      <p:ext uri="{BB962C8B-B14F-4D97-AF65-F5344CB8AC3E}">
        <p14:creationId xmlns:p14="http://schemas.microsoft.com/office/powerpoint/2010/main" val="375409273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jic490976.fig6-2.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400" y="228600"/>
            <a:ext cx="8229600" cy="6521958"/>
          </a:xfrm>
          <a:prstGeom prst="rect">
            <a:avLst/>
          </a:prstGeom>
        </p:spPr>
      </p:pic>
    </p:spTree>
    <p:extLst>
      <p:ext uri="{BB962C8B-B14F-4D97-AF65-F5344CB8AC3E}">
        <p14:creationId xmlns:p14="http://schemas.microsoft.com/office/powerpoint/2010/main" val="165074821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08026_gr3.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2986" y="533400"/>
            <a:ext cx="7897614" cy="5911171"/>
          </a:xfrm>
          <a:prstGeom prst="rect">
            <a:avLst/>
          </a:prstGeom>
        </p:spPr>
      </p:pic>
    </p:spTree>
    <p:extLst>
      <p:ext uri="{BB962C8B-B14F-4D97-AF65-F5344CB8AC3E}">
        <p14:creationId xmlns:p14="http://schemas.microsoft.com/office/powerpoint/2010/main" val="142254313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2">
            <a:extLst>
              <a:ext uri="{28A0092B-C50C-407E-A947-70E740481C1C}">
                <a14:useLocalDpi xmlns:a14="http://schemas.microsoft.com/office/drawing/2010/main" val="0"/>
              </a:ext>
            </a:extLst>
          </a:blip>
          <a:srcRect/>
          <a:stretch>
            <a:fillRect/>
          </a:stretch>
        </p:blipFill>
        <p:spPr bwMode="auto">
          <a:xfrm>
            <a:off x="990600" y="304800"/>
            <a:ext cx="7848600" cy="5791199"/>
          </a:xfrm>
          <a:prstGeom prst="rect">
            <a:avLst/>
          </a:prstGeom>
          <a:noFill/>
          <a:ln>
            <a:noFill/>
          </a:ln>
        </p:spPr>
      </p:pic>
    </p:spTree>
    <p:extLst>
      <p:ext uri="{BB962C8B-B14F-4D97-AF65-F5344CB8AC3E}">
        <p14:creationId xmlns:p14="http://schemas.microsoft.com/office/powerpoint/2010/main" val="318055922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4000" dirty="0" smtClean="0"/>
              <a:t>Prolonged balloon inflation…but then NSVT</a:t>
            </a:r>
            <a:endParaRPr lang="en-US" sz="4000" dirty="0"/>
          </a:p>
        </p:txBody>
      </p:sp>
      <p:pic>
        <p:nvPicPr>
          <p:cNvPr id="19" name="Image-65.avi">
            <a:hlinkClick r:id="" action="ppaction://media"/>
          </p:cNvPr>
          <p:cNvPicPr>
            <a:picLocks noGrp="1" noChangeAspect="1"/>
          </p:cNvPicPr>
          <p:nvPr>
            <p:ph sz="half" idx="1"/>
            <a:videoFile r:link="rId2"/>
            <p:extLst>
              <p:ext uri="{DAA4B4D4-6D71-4841-9C94-3DE7FCFB9230}">
                <p14:media xmlns:p14="http://schemas.microsoft.com/office/powerpoint/2010/main" r:embed="rId1"/>
              </p:ext>
            </p:extLst>
          </p:nvPr>
        </p:nvPicPr>
        <p:blipFill>
          <a:blip r:embed="rId6"/>
          <a:stretch>
            <a:fillRect/>
          </a:stretch>
        </p:blipFill>
        <p:spPr>
          <a:xfrm>
            <a:off x="457200" y="1843088"/>
            <a:ext cx="4038600" cy="4038600"/>
          </a:xfrm>
        </p:spPr>
      </p:pic>
      <p:pic>
        <p:nvPicPr>
          <p:cNvPr id="21" name="Image-67.avi">
            <a:hlinkClick r:id="" action="ppaction://media"/>
          </p:cNvPr>
          <p:cNvPicPr>
            <a:picLocks noGrp="1" noChangeAspect="1"/>
          </p:cNvPicPr>
          <p:nvPr>
            <p:ph sz="half" idx="2"/>
            <a:videoFile r:link="rId4"/>
            <p:extLst>
              <p:ext uri="{DAA4B4D4-6D71-4841-9C94-3DE7FCFB9230}">
                <p14:media xmlns:p14="http://schemas.microsoft.com/office/powerpoint/2010/main" r:embed="rId3"/>
              </p:ext>
            </p:extLst>
          </p:nvPr>
        </p:nvPicPr>
        <p:blipFill>
          <a:blip r:embed="rId7"/>
          <a:stretch>
            <a:fillRect/>
          </a:stretch>
        </p:blipFill>
        <p:spPr>
          <a:xfrm>
            <a:off x="4648200" y="1843088"/>
            <a:ext cx="4038600" cy="4038600"/>
          </a:xfrm>
        </p:spPr>
      </p:pic>
    </p:spTree>
    <p:extLst>
      <p:ext uri="{BB962C8B-B14F-4D97-AF65-F5344CB8AC3E}">
        <p14:creationId xmlns:p14="http://schemas.microsoft.com/office/powerpoint/2010/main" val="706502372"/>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356" fill="hold"/>
                                        <p:tgtEl>
                                          <p:spTgt spid="19"/>
                                        </p:tgtEl>
                                      </p:cBhvr>
                                    </p:cmd>
                                  </p:childTnLst>
                                </p:cTn>
                              </p:par>
                            </p:childTnLst>
                          </p:cTn>
                        </p:par>
                        <p:par>
                          <p:cTn id="7" fill="hold">
                            <p:stCondLst>
                              <p:cond delay="4356"/>
                            </p:stCondLst>
                            <p:childTnLst>
                              <p:par>
                                <p:cTn id="8" presetID="1" presetClass="mediacall" presetSubtype="0" fill="hold" nodeType="afterEffect">
                                  <p:stCondLst>
                                    <p:cond delay="0"/>
                                  </p:stCondLst>
                                  <p:childTnLst>
                                    <p:cmd type="call" cmd="playFrom(0.0)">
                                      <p:cBhvr>
                                        <p:cTn id="9" dur="4141"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repeatCount="indefinite" fill="remove" display="0">
                  <p:stCondLst>
                    <p:cond delay="indefinite"/>
                  </p:stCondLst>
                </p:cTn>
                <p:tgtEl>
                  <p:spTgt spid="19"/>
                </p:tgtEl>
              </p:cMediaNode>
            </p:video>
            <p:seq concurrent="1" nextAc="seek">
              <p:cTn id="11" restart="whenNotActive" fill="hold" evtFilter="cancelBubble" nodeType="interactiveSeq">
                <p:stCondLst>
                  <p:cond evt="onClick" delay="0">
                    <p:tgtEl>
                      <p:spTgt spid="19"/>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19"/>
                                        </p:tgtEl>
                                      </p:cBhvr>
                                    </p:cmd>
                                  </p:childTnLst>
                                </p:cTn>
                              </p:par>
                            </p:childTnLst>
                          </p:cTn>
                        </p:par>
                      </p:childTnLst>
                    </p:cTn>
                  </p:par>
                </p:childTnLst>
              </p:cTn>
              <p:nextCondLst>
                <p:cond evt="onClick" delay="0">
                  <p:tgtEl>
                    <p:spTgt spid="19"/>
                  </p:tgtEl>
                </p:cond>
              </p:nextCondLst>
            </p:seq>
            <p:video>
              <p:cMediaNode vol="80000">
                <p:cTn id="16" repeatCount="indefinite" fill="remove" display="0">
                  <p:stCondLst>
                    <p:cond delay="indefinite"/>
                  </p:stCondLst>
                </p:cTn>
                <p:tgtEl>
                  <p:spTgt spid="21"/>
                </p:tgtEl>
              </p:cMediaNode>
            </p:video>
            <p:seq concurrent="1" nextAc="seek">
              <p:cTn id="17" restart="whenNotActive" fill="hold" evtFilter="cancelBubble" nodeType="interactiveSeq">
                <p:stCondLst>
                  <p:cond evt="onClick" delay="0">
                    <p:tgtEl>
                      <p:spTgt spid="21"/>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21"/>
                                        </p:tgtEl>
                                      </p:cBhvr>
                                    </p:cmd>
                                  </p:childTnLst>
                                </p:cTn>
                              </p:par>
                            </p:childTnLst>
                          </p:cTn>
                        </p:par>
                      </p:childTnLst>
                    </p:cTn>
                  </p:par>
                </p:childTnLst>
              </p:cTn>
              <p:nextCondLst>
                <p:cond evt="onClick" delay="0">
                  <p:tgtEl>
                    <p:spTgt spid="21"/>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z="4000" dirty="0" smtClean="0"/>
              <a:t>Covered Stent deployment after </a:t>
            </a:r>
            <a:r>
              <a:rPr lang="en-US" sz="4000" dirty="0" err="1" smtClean="0"/>
              <a:t>chnging</a:t>
            </a:r>
            <a:r>
              <a:rPr lang="en-US" sz="4000" dirty="0" smtClean="0"/>
              <a:t> sheaths and guide catheter</a:t>
            </a:r>
            <a:endParaRPr lang="en-US" sz="4000" dirty="0"/>
          </a:p>
        </p:txBody>
      </p:sp>
      <p:pic>
        <p:nvPicPr>
          <p:cNvPr id="4" name="Image-69.avi">
            <a:hlinkClick r:id="" action="ppaction://media"/>
          </p:cNvPr>
          <p:cNvPicPr>
            <a:picLocks noGrp="1" noChangeAspect="1"/>
          </p:cNvPicPr>
          <p:nvPr>
            <p:ph sz="half" idx="1"/>
            <a:videoFile r:link="rId2"/>
            <p:extLst>
              <p:ext uri="{DAA4B4D4-6D71-4841-9C94-3DE7FCFB9230}">
                <p14:media xmlns:p14="http://schemas.microsoft.com/office/powerpoint/2010/main" r:embed="rId1"/>
              </p:ext>
            </p:extLst>
          </p:nvPr>
        </p:nvPicPr>
        <p:blipFill>
          <a:blip r:embed="rId6"/>
          <a:srcRect l="5384" r="5384"/>
          <a:stretch>
            <a:fillRect/>
          </a:stretch>
        </p:blipFill>
        <p:spPr>
          <a:xfrm>
            <a:off x="457200" y="1843088"/>
            <a:ext cx="4038600" cy="4038600"/>
          </a:xfrm>
        </p:spPr>
      </p:pic>
      <p:pic>
        <p:nvPicPr>
          <p:cNvPr id="9" name="Image-72.avi">
            <a:hlinkClick r:id="" action="ppaction://media"/>
          </p:cNvPr>
          <p:cNvPicPr>
            <a:picLocks noGrp="1" noChangeAspect="1"/>
          </p:cNvPicPr>
          <p:nvPr>
            <p:ph sz="half" idx="2"/>
            <a:videoFile r:link="rId4"/>
            <p:extLst>
              <p:ext uri="{DAA4B4D4-6D71-4841-9C94-3DE7FCFB9230}">
                <p14:media xmlns:p14="http://schemas.microsoft.com/office/powerpoint/2010/main" r:embed="rId3"/>
              </p:ext>
            </p:extLst>
          </p:nvPr>
        </p:nvPicPr>
        <p:blipFill>
          <a:blip r:embed="rId7"/>
          <a:stretch>
            <a:fillRect/>
          </a:stretch>
        </p:blipFill>
        <p:spPr>
          <a:xfrm>
            <a:off x="4648200" y="1843088"/>
            <a:ext cx="4038600" cy="4038600"/>
          </a:xfrm>
        </p:spPr>
      </p:pic>
    </p:spTree>
    <p:extLst>
      <p:ext uri="{BB962C8B-B14F-4D97-AF65-F5344CB8AC3E}">
        <p14:creationId xmlns:p14="http://schemas.microsoft.com/office/powerpoint/2010/main" val="623742760"/>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356" fill="hold"/>
                                        <p:tgtEl>
                                          <p:spTgt spid="4"/>
                                        </p:tgtEl>
                                      </p:cBhvr>
                                    </p:cmd>
                                  </p:childTnLst>
                                </p:cTn>
                              </p:par>
                            </p:childTnLst>
                          </p:cTn>
                        </p:par>
                        <p:par>
                          <p:cTn id="7" fill="hold">
                            <p:stCondLst>
                              <p:cond delay="4356"/>
                            </p:stCondLst>
                            <p:childTnLst>
                              <p:par>
                                <p:cTn id="8" presetID="1" presetClass="mediacall" presetSubtype="0" fill="hold" nodeType="afterEffect">
                                  <p:stCondLst>
                                    <p:cond delay="0"/>
                                  </p:stCondLst>
                                  <p:childTnLst>
                                    <p:cmd type="call" cmd="playFrom(0.0)">
                                      <p:cBhvr>
                                        <p:cTn id="9" dur="3500"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repeatCount="indefinite" fill="remove" display="0">
                  <p:stCondLst>
                    <p:cond delay="indefinite"/>
                  </p:stCondLst>
                </p:cTn>
                <p:tgtEl>
                  <p:spTgt spid="4"/>
                </p:tgtEl>
              </p:cMediaNode>
            </p:video>
            <p:seq concurrent="1" nextAc="seek">
              <p:cTn id="11" restart="whenNotActive" fill="hold" evtFilter="cancelBubble" nodeType="interactiveSeq">
                <p:stCondLst>
                  <p:cond evt="onClick" delay="0">
                    <p:tgtEl>
                      <p:spTgt spid="4"/>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4"/>
                                        </p:tgtEl>
                                      </p:cBhvr>
                                    </p:cmd>
                                  </p:childTnLst>
                                </p:cTn>
                              </p:par>
                            </p:childTnLst>
                          </p:cTn>
                        </p:par>
                      </p:childTnLst>
                    </p:cTn>
                  </p:par>
                </p:childTnLst>
              </p:cTn>
              <p:nextCondLst>
                <p:cond evt="onClick" delay="0">
                  <p:tgtEl>
                    <p:spTgt spid="4"/>
                  </p:tgtEl>
                </p:cond>
              </p:nextCondLst>
            </p:seq>
            <p:video>
              <p:cMediaNode vol="80000">
                <p:cTn id="16" repeatCount="indefinite" fill="remove" display="0">
                  <p:stCondLst>
                    <p:cond delay="indefinite"/>
                  </p:stCondLst>
                </p:cTn>
                <p:tgtEl>
                  <p:spTgt spid="9"/>
                </p:tgtEl>
              </p:cMediaNode>
            </p:video>
            <p:seq concurrent="1" nextAc="seek">
              <p:cTn id="17" restart="whenNotActive" fill="hold" evtFilter="cancelBubble" nodeType="interactiveSeq">
                <p:stCondLst>
                  <p:cond evt="onClick" delay="0">
                    <p:tgtEl>
                      <p:spTgt spid="9"/>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Perforation sealed</a:t>
            </a:r>
            <a:endParaRPr lang="en-US" dirty="0"/>
          </a:p>
        </p:txBody>
      </p:sp>
      <p:pic>
        <p:nvPicPr>
          <p:cNvPr id="5" name="Image-74.avi">
            <a:hlinkClick r:id="" action="ppaction://media"/>
          </p:cNvPr>
          <p:cNvPicPr>
            <a:picLocks noGrp="1" noChangeAspect="1"/>
          </p:cNvPicPr>
          <p:nvPr>
            <p:ph sz="half" idx="1"/>
            <a:videoFile r:link="rId2"/>
            <p:extLst>
              <p:ext uri="{DAA4B4D4-6D71-4841-9C94-3DE7FCFB9230}">
                <p14:media xmlns:p14="http://schemas.microsoft.com/office/powerpoint/2010/main" r:embed="rId1"/>
              </p:ext>
            </p:extLst>
          </p:nvPr>
        </p:nvPicPr>
        <p:blipFill>
          <a:blip r:embed="rId6"/>
          <a:stretch>
            <a:fillRect/>
          </a:stretch>
        </p:blipFill>
        <p:spPr>
          <a:xfrm>
            <a:off x="457200" y="1843088"/>
            <a:ext cx="4038600" cy="4038600"/>
          </a:xfrm>
        </p:spPr>
      </p:pic>
      <p:pic>
        <p:nvPicPr>
          <p:cNvPr id="6" name="Image-76.avi">
            <a:hlinkClick r:id="" action="ppaction://media"/>
          </p:cNvPr>
          <p:cNvPicPr>
            <a:picLocks noGrp="1" noChangeAspect="1"/>
          </p:cNvPicPr>
          <p:nvPr>
            <p:ph sz="half" idx="2"/>
            <a:videoFile r:link="rId4"/>
            <p:extLst>
              <p:ext uri="{DAA4B4D4-6D71-4841-9C94-3DE7FCFB9230}">
                <p14:media xmlns:p14="http://schemas.microsoft.com/office/powerpoint/2010/main" r:embed="rId3"/>
              </p:ext>
            </p:extLst>
          </p:nvPr>
        </p:nvPicPr>
        <p:blipFill>
          <a:blip r:embed="rId7"/>
          <a:stretch>
            <a:fillRect/>
          </a:stretch>
        </p:blipFill>
        <p:spPr>
          <a:xfrm>
            <a:off x="4648200" y="1843088"/>
            <a:ext cx="4038600" cy="4038600"/>
          </a:xfrm>
        </p:spPr>
      </p:pic>
    </p:spTree>
    <p:extLst>
      <p:ext uri="{BB962C8B-B14F-4D97-AF65-F5344CB8AC3E}">
        <p14:creationId xmlns:p14="http://schemas.microsoft.com/office/powerpoint/2010/main" val="892513091"/>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070" fill="hold"/>
                                        <p:tgtEl>
                                          <p:spTgt spid="5"/>
                                        </p:tgtEl>
                                      </p:cBhvr>
                                    </p:cmd>
                                  </p:childTnLst>
                                </p:cTn>
                              </p:par>
                            </p:childTnLst>
                          </p:cTn>
                        </p:par>
                        <p:par>
                          <p:cTn id="7" fill="hold">
                            <p:stCondLst>
                              <p:cond delay="7070"/>
                            </p:stCondLst>
                            <p:childTnLst>
                              <p:par>
                                <p:cTn id="8" presetID="1" presetClass="mediacall" presetSubtype="0" fill="hold" nodeType="afterEffect">
                                  <p:stCondLst>
                                    <p:cond delay="0"/>
                                  </p:stCondLst>
                                  <p:childTnLst>
                                    <p:cmd type="call" cmd="playFrom(0.0)">
                                      <p:cBhvr>
                                        <p:cTn id="9" dur="485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repeatCount="indefinite" fill="remove" display="0">
                  <p:stCondLst>
                    <p:cond delay="indefinite"/>
                  </p:stCondLst>
                </p:cTn>
                <p:tgtEl>
                  <p:spTgt spid="5"/>
                </p:tgtEl>
              </p:cMediaNode>
            </p:video>
            <p:seq concurrent="1" nextAc="seek">
              <p:cTn id="11" restart="whenNotActive" fill="hold" evtFilter="cancelBubble" nodeType="interactiveSeq">
                <p:stCondLst>
                  <p:cond evt="onClick" delay="0">
                    <p:tgtEl>
                      <p:spTgt spid="5"/>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5"/>
                                        </p:tgtEl>
                                      </p:cBhvr>
                                    </p:cmd>
                                  </p:childTnLst>
                                </p:cTn>
                              </p:par>
                            </p:childTnLst>
                          </p:cTn>
                        </p:par>
                      </p:childTnLst>
                    </p:cTn>
                  </p:par>
                </p:childTnLst>
              </p:cTn>
              <p:nextCondLst>
                <p:cond evt="onClick" delay="0">
                  <p:tgtEl>
                    <p:spTgt spid="5"/>
                  </p:tgtEl>
                </p:cond>
              </p:nextCondLst>
            </p:seq>
            <p:video>
              <p:cMediaNode vol="80000">
                <p:cTn id="16" repeatCount="indefinite" fill="remove" display="0">
                  <p:stCondLst>
                    <p:cond delay="indefinite"/>
                  </p:stCondLst>
                </p:cTn>
                <p:tgtEl>
                  <p:spTgt spid="6"/>
                </p:tgtEl>
              </p:cMediaNode>
            </p:video>
            <p:seq concurrent="1" nextAc="seek">
              <p:cTn id="17" restart="whenNotActive" fill="hold" evtFilter="cancelBubble" nodeType="interactiveSeq">
                <p:stCondLst>
                  <p:cond evt="onClick" delay="0">
                    <p:tgtEl>
                      <p:spTgt spid="6"/>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Final images</a:t>
            </a:r>
            <a:endParaRPr lang="en-US" dirty="0"/>
          </a:p>
        </p:txBody>
      </p:sp>
      <p:pic>
        <p:nvPicPr>
          <p:cNvPr id="5" name="Image-82.avi">
            <a:hlinkClick r:id="" action="ppaction://media"/>
          </p:cNvPr>
          <p:cNvPicPr>
            <a:picLocks noGrp="1" noChangeAspect="1"/>
          </p:cNvPicPr>
          <p:nvPr>
            <p:ph sz="half" idx="1"/>
            <a:videoFile r:link="rId2"/>
            <p:extLst>
              <p:ext uri="{DAA4B4D4-6D71-4841-9C94-3DE7FCFB9230}">
                <p14:media xmlns:p14="http://schemas.microsoft.com/office/powerpoint/2010/main" r:embed="rId1"/>
              </p:ext>
            </p:extLst>
          </p:nvPr>
        </p:nvPicPr>
        <p:blipFill>
          <a:blip r:embed="rId6"/>
          <a:stretch>
            <a:fillRect/>
          </a:stretch>
        </p:blipFill>
        <p:spPr>
          <a:xfrm>
            <a:off x="457200" y="1843088"/>
            <a:ext cx="4038600" cy="4038600"/>
          </a:xfrm>
        </p:spPr>
      </p:pic>
      <p:pic>
        <p:nvPicPr>
          <p:cNvPr id="6" name="Image-84.avi">
            <a:hlinkClick r:id="" action="ppaction://media"/>
          </p:cNvPr>
          <p:cNvPicPr>
            <a:picLocks noGrp="1" noChangeAspect="1"/>
          </p:cNvPicPr>
          <p:nvPr>
            <p:ph sz="half" idx="2"/>
            <a:videoFile r:link="rId4"/>
            <p:extLst>
              <p:ext uri="{DAA4B4D4-6D71-4841-9C94-3DE7FCFB9230}">
                <p14:media xmlns:p14="http://schemas.microsoft.com/office/powerpoint/2010/main" r:embed="rId3"/>
              </p:ext>
            </p:extLst>
          </p:nvPr>
        </p:nvPicPr>
        <p:blipFill>
          <a:blip r:embed="rId7"/>
          <a:stretch>
            <a:fillRect/>
          </a:stretch>
        </p:blipFill>
        <p:spPr>
          <a:xfrm>
            <a:off x="4648200" y="1843088"/>
            <a:ext cx="4038600" cy="4038600"/>
          </a:xfrm>
        </p:spPr>
      </p:pic>
    </p:spTree>
    <p:extLst>
      <p:ext uri="{BB962C8B-B14F-4D97-AF65-F5344CB8AC3E}">
        <p14:creationId xmlns:p14="http://schemas.microsoft.com/office/powerpoint/2010/main" val="4149382537"/>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928" fill="hold"/>
                                        <p:tgtEl>
                                          <p:spTgt spid="5"/>
                                        </p:tgtEl>
                                      </p:cBhvr>
                                    </p:cmd>
                                  </p:childTnLst>
                                </p:cTn>
                              </p:par>
                            </p:childTnLst>
                          </p:cTn>
                        </p:par>
                        <p:par>
                          <p:cTn id="7" fill="hold">
                            <p:stCondLst>
                              <p:cond delay="7928"/>
                            </p:stCondLst>
                            <p:childTnLst>
                              <p:par>
                                <p:cTn id="8" presetID="1" presetClass="mediacall" presetSubtype="0" fill="hold" nodeType="afterEffect">
                                  <p:stCondLst>
                                    <p:cond delay="0"/>
                                  </p:stCondLst>
                                  <p:childTnLst>
                                    <p:cmd type="call" cmd="playFrom(0.0)">
                                      <p:cBhvr>
                                        <p:cTn id="9" dur="635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repeatCount="indefinite" fill="remove" display="0">
                  <p:stCondLst>
                    <p:cond delay="indefinite"/>
                  </p:stCondLst>
                </p:cTn>
                <p:tgtEl>
                  <p:spTgt spid="5"/>
                </p:tgtEl>
              </p:cMediaNode>
            </p:video>
            <p:seq concurrent="1" nextAc="seek">
              <p:cTn id="11" restart="whenNotActive" fill="hold" evtFilter="cancelBubble" nodeType="interactiveSeq">
                <p:stCondLst>
                  <p:cond evt="onClick" delay="0">
                    <p:tgtEl>
                      <p:spTgt spid="5"/>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5"/>
                                        </p:tgtEl>
                                      </p:cBhvr>
                                    </p:cmd>
                                  </p:childTnLst>
                                </p:cTn>
                              </p:par>
                            </p:childTnLst>
                          </p:cTn>
                        </p:par>
                      </p:childTnLst>
                    </p:cTn>
                  </p:par>
                </p:childTnLst>
              </p:cTn>
              <p:nextCondLst>
                <p:cond evt="onClick" delay="0">
                  <p:tgtEl>
                    <p:spTgt spid="5"/>
                  </p:tgtEl>
                </p:cond>
              </p:nextCondLst>
            </p:seq>
            <p:video>
              <p:cMediaNode vol="80000">
                <p:cTn id="16" repeatCount="indefinite" fill="remove" display="0">
                  <p:stCondLst>
                    <p:cond delay="indefinite"/>
                  </p:stCondLst>
                </p:cTn>
                <p:tgtEl>
                  <p:spTgt spid="6"/>
                </p:tgtEl>
              </p:cMediaNode>
            </p:video>
            <p:seq concurrent="1" nextAc="seek">
              <p:cTn id="17" restart="whenNotActive" fill="hold" evtFilter="cancelBubble" nodeType="interactiveSeq">
                <p:stCondLst>
                  <p:cond evt="onClick" delay="0">
                    <p:tgtEl>
                      <p:spTgt spid="6"/>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p:nvPr/>
        </p:nvPicPr>
        <p:blipFill>
          <a:blip r:embed="rId2">
            <a:extLst>
              <a:ext uri="{28A0092B-C50C-407E-A947-70E740481C1C}">
                <a14:useLocalDpi xmlns:a14="http://schemas.microsoft.com/office/drawing/2010/main" val="0"/>
              </a:ext>
            </a:extLst>
          </a:blip>
          <a:srcRect/>
          <a:stretch>
            <a:fillRect/>
          </a:stretch>
        </p:blipFill>
        <p:spPr bwMode="auto">
          <a:xfrm>
            <a:off x="2057400" y="228600"/>
            <a:ext cx="5334000" cy="4093029"/>
          </a:xfrm>
          <a:prstGeom prst="rect">
            <a:avLst/>
          </a:prstGeom>
          <a:noFill/>
          <a:ln>
            <a:noFill/>
          </a:ln>
        </p:spPr>
      </p:pic>
      <p:pic>
        <p:nvPicPr>
          <p:cNvPr id="7" name="Picture 6"/>
          <p:cNvPicPr>
            <a:picLocks noChangeAspect="1"/>
          </p:cNvPicPr>
          <p:nvPr/>
        </p:nvPicPr>
        <p:blipFill>
          <a:blip r:embed="rId3"/>
          <a:stretch>
            <a:fillRect/>
          </a:stretch>
        </p:blipFill>
        <p:spPr>
          <a:xfrm>
            <a:off x="1219200" y="4343400"/>
            <a:ext cx="7270337" cy="2286000"/>
          </a:xfrm>
          <a:prstGeom prst="rect">
            <a:avLst/>
          </a:prstGeom>
        </p:spPr>
      </p:pic>
    </p:spTree>
    <p:extLst>
      <p:ext uri="{BB962C8B-B14F-4D97-AF65-F5344CB8AC3E}">
        <p14:creationId xmlns:p14="http://schemas.microsoft.com/office/powerpoint/2010/main" val="402100813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p:cNvSpPr>
            <a:spLocks noGrp="1"/>
          </p:cNvSpPr>
          <p:nvPr>
            <p:ph type="title"/>
          </p:nvPr>
        </p:nvSpPr>
        <p:spPr/>
        <p:txBody>
          <a:bodyPr/>
          <a:lstStyle/>
          <a:p>
            <a:r>
              <a:rPr lang="en-US" dirty="0" smtClean="0"/>
              <a:t>Coronary perforation</a:t>
            </a:r>
            <a:endParaRPr lang="en-US" dirty="0"/>
          </a:p>
        </p:txBody>
      </p:sp>
      <p:sp>
        <p:nvSpPr>
          <p:cNvPr id="17" name="Content Placeholder 16"/>
          <p:cNvSpPr>
            <a:spLocks noGrp="1"/>
          </p:cNvSpPr>
          <p:nvPr>
            <p:ph sz="half" idx="1"/>
          </p:nvPr>
        </p:nvSpPr>
        <p:spPr/>
        <p:txBody>
          <a:bodyPr/>
          <a:lstStyle/>
          <a:p>
            <a:endParaRPr lang="en-US"/>
          </a:p>
        </p:txBody>
      </p:sp>
      <p:sp>
        <p:nvSpPr>
          <p:cNvPr id="18" name="Content Placeholder 17"/>
          <p:cNvSpPr>
            <a:spLocks noGrp="1"/>
          </p:cNvSpPr>
          <p:nvPr>
            <p:ph sz="half" idx="2"/>
          </p:nvPr>
        </p:nvSpPr>
        <p:spPr/>
        <p:txBody>
          <a:bodyPr/>
          <a:lstStyle/>
          <a:p>
            <a:endParaRPr lang="en-US"/>
          </a:p>
        </p:txBody>
      </p:sp>
      <p:pic>
        <p:nvPicPr>
          <p:cNvPr id="14" name="Picture 13"/>
          <p:cNvPicPr/>
          <p:nvPr/>
        </p:nvPicPr>
        <p:blipFill>
          <a:blip r:embed="rId2">
            <a:extLst>
              <a:ext uri="{28A0092B-C50C-407E-A947-70E740481C1C}">
                <a14:useLocalDpi xmlns:a14="http://schemas.microsoft.com/office/drawing/2010/main" val="0"/>
              </a:ext>
            </a:extLst>
          </a:blip>
          <a:srcRect/>
          <a:stretch>
            <a:fillRect/>
          </a:stretch>
        </p:blipFill>
        <p:spPr bwMode="auto">
          <a:xfrm>
            <a:off x="4648200" y="2209800"/>
            <a:ext cx="4114800" cy="3429000"/>
          </a:xfrm>
          <a:prstGeom prst="rect">
            <a:avLst/>
          </a:prstGeom>
          <a:noFill/>
          <a:ln>
            <a:noFill/>
          </a:ln>
        </p:spPr>
      </p:pic>
      <p:pic>
        <p:nvPicPr>
          <p:cNvPr id="15" name="Picture 14"/>
          <p:cNvPicPr/>
          <p:nvPr/>
        </p:nvPicPr>
        <p:blipFill>
          <a:blip r:embed="rId3">
            <a:extLst>
              <a:ext uri="{28A0092B-C50C-407E-A947-70E740481C1C}">
                <a14:useLocalDpi xmlns:a14="http://schemas.microsoft.com/office/drawing/2010/main" val="0"/>
              </a:ext>
            </a:extLst>
          </a:blip>
          <a:srcRect/>
          <a:stretch>
            <a:fillRect/>
          </a:stretch>
        </p:blipFill>
        <p:spPr bwMode="auto">
          <a:xfrm>
            <a:off x="762000" y="2209800"/>
            <a:ext cx="3810000" cy="3429000"/>
          </a:xfrm>
          <a:prstGeom prst="rect">
            <a:avLst/>
          </a:prstGeom>
          <a:noFill/>
          <a:ln>
            <a:noFill/>
          </a:ln>
        </p:spPr>
      </p:pic>
    </p:spTree>
    <p:extLst>
      <p:ext uri="{BB962C8B-B14F-4D97-AF65-F5344CB8AC3E}">
        <p14:creationId xmlns:p14="http://schemas.microsoft.com/office/powerpoint/2010/main" val="279775872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Rot="1" noChangeArrowheads="1"/>
          </p:cNvSpPr>
          <p:nvPr>
            <p:ph type="title"/>
          </p:nvPr>
        </p:nvSpPr>
        <p:spPr>
          <a:xfrm>
            <a:off x="457200" y="228600"/>
            <a:ext cx="8229600" cy="1143000"/>
          </a:xfrm>
          <a:noFill/>
        </p:spPr>
        <p:txBody>
          <a:bodyPr/>
          <a:lstStyle/>
          <a:p>
            <a:r>
              <a:rPr lang="en-US" dirty="0" smtClean="0">
                <a:effectLst/>
              </a:rPr>
              <a:t>Acknowledgments</a:t>
            </a:r>
          </a:p>
        </p:txBody>
      </p:sp>
      <p:sp>
        <p:nvSpPr>
          <p:cNvPr id="8195" name="Rectangle 3"/>
          <p:cNvSpPr>
            <a:spLocks noGrp="1" noChangeArrowheads="1"/>
          </p:cNvSpPr>
          <p:nvPr>
            <p:ph type="body" idx="1"/>
          </p:nvPr>
        </p:nvSpPr>
        <p:spPr>
          <a:noFill/>
        </p:spPr>
        <p:txBody>
          <a:bodyPr/>
          <a:lstStyle/>
          <a:p>
            <a:endParaRPr lang="en-US" dirty="0" smtClean="0">
              <a:effectLst/>
            </a:endParaRPr>
          </a:p>
          <a:p>
            <a:endParaRPr lang="en-US" dirty="0" smtClean="0">
              <a:effectLst/>
            </a:endParaRPr>
          </a:p>
          <a:p>
            <a:endParaRPr lang="en-US" sz="2800" dirty="0" smtClean="0">
              <a:effectLst/>
            </a:endParaRPr>
          </a:p>
          <a:p>
            <a:r>
              <a:rPr lang="en-US" sz="2800" dirty="0" smtClean="0">
                <a:effectLst/>
              </a:rPr>
              <a:t>No financial disclosures</a:t>
            </a:r>
          </a:p>
          <a:p>
            <a:endParaRPr lang="en-US" dirty="0" smtClean="0">
              <a:effectLst/>
            </a:endParaRPr>
          </a:p>
        </p:txBody>
      </p:sp>
      <p:pic>
        <p:nvPicPr>
          <p:cNvPr id="8196" name="Picture 4" descr="angioplasty"/>
          <p:cNvPicPr>
            <a:picLocks noChangeAspect="1" noChangeArrowheads="1"/>
          </p:cNvPicPr>
          <p:nvPr/>
        </p:nvPicPr>
        <p:blipFill>
          <a:blip r:embed="rId3" cstate="print"/>
          <a:srcRect/>
          <a:stretch>
            <a:fillRect/>
          </a:stretch>
        </p:blipFill>
        <p:spPr bwMode="auto">
          <a:xfrm>
            <a:off x="1752600" y="1447800"/>
            <a:ext cx="1143000" cy="1066800"/>
          </a:xfrm>
          <a:prstGeom prst="rect">
            <a:avLst/>
          </a:prstGeom>
          <a:noFill/>
          <a:ln w="25400">
            <a:solidFill>
              <a:srgbClr val="000000"/>
            </a:solidFill>
            <a:miter lim="800000"/>
            <a:headEnd/>
            <a:tailEnd/>
          </a:ln>
        </p:spPr>
      </p:pic>
      <p:pic>
        <p:nvPicPr>
          <p:cNvPr id="8197" name="Picture 5" descr="DICE1b"/>
          <p:cNvPicPr>
            <a:picLocks noChangeAspect="1" noChangeArrowheads="1"/>
          </p:cNvPicPr>
          <p:nvPr/>
        </p:nvPicPr>
        <p:blipFill>
          <a:blip r:embed="rId4" cstate="print"/>
          <a:srcRect/>
          <a:stretch>
            <a:fillRect/>
          </a:stretch>
        </p:blipFill>
        <p:spPr bwMode="auto">
          <a:xfrm>
            <a:off x="3124200" y="1447800"/>
            <a:ext cx="1143000" cy="1066800"/>
          </a:xfrm>
          <a:prstGeom prst="rect">
            <a:avLst/>
          </a:prstGeom>
          <a:noFill/>
          <a:ln w="25400">
            <a:solidFill>
              <a:srgbClr val="000000"/>
            </a:solidFill>
            <a:miter lim="800000"/>
            <a:headEnd/>
            <a:tailEnd/>
          </a:ln>
        </p:spPr>
      </p:pic>
      <p:pic>
        <p:nvPicPr>
          <p:cNvPr id="8198" name="Picture 6" descr="Illustration of balloon angioplasty."/>
          <p:cNvPicPr>
            <a:picLocks noChangeAspect="1" noChangeArrowheads="1"/>
          </p:cNvPicPr>
          <p:nvPr/>
        </p:nvPicPr>
        <p:blipFill>
          <a:blip r:embed="rId5" cstate="print"/>
          <a:srcRect/>
          <a:stretch>
            <a:fillRect/>
          </a:stretch>
        </p:blipFill>
        <p:spPr bwMode="auto">
          <a:xfrm>
            <a:off x="4495800" y="1447801"/>
            <a:ext cx="1143000" cy="1065213"/>
          </a:xfrm>
          <a:prstGeom prst="rect">
            <a:avLst/>
          </a:prstGeom>
          <a:noFill/>
          <a:ln w="25400">
            <a:solidFill>
              <a:srgbClr val="000000"/>
            </a:solidFill>
            <a:miter lim="800000"/>
            <a:headEnd/>
            <a:tailEnd/>
          </a:ln>
        </p:spPr>
      </p:pic>
      <p:pic>
        <p:nvPicPr>
          <p:cNvPr id="8199" name="Picture 7" descr="art-jce484022"/>
          <p:cNvPicPr>
            <a:picLocks noChangeAspect="1" noChangeArrowheads="1"/>
          </p:cNvPicPr>
          <p:nvPr/>
        </p:nvPicPr>
        <p:blipFill>
          <a:blip r:embed="rId6" cstate="print"/>
          <a:srcRect l="5882" t="14027" r="5882" b="11945"/>
          <a:stretch>
            <a:fillRect/>
          </a:stretch>
        </p:blipFill>
        <p:spPr bwMode="auto">
          <a:xfrm>
            <a:off x="5943600" y="1447801"/>
            <a:ext cx="1219200" cy="1057275"/>
          </a:xfrm>
          <a:prstGeom prst="rect">
            <a:avLst/>
          </a:prstGeom>
          <a:noFill/>
          <a:ln w="28575">
            <a:solidFill>
              <a:srgbClr val="000000"/>
            </a:solidFill>
            <a:miter lim="800000"/>
            <a:headEnd/>
            <a:tailEnd/>
          </a:ln>
        </p:spPr>
      </p:pic>
      <p:pic>
        <p:nvPicPr>
          <p:cNvPr id="8200" name="Picture 8"/>
          <p:cNvPicPr>
            <a:picLocks noChangeArrowheads="1"/>
          </p:cNvPicPr>
          <p:nvPr/>
        </p:nvPicPr>
        <p:blipFill>
          <a:blip r:embed="rId7" cstate="print"/>
          <a:srcRect/>
          <a:stretch>
            <a:fillRect/>
          </a:stretch>
        </p:blipFill>
        <p:spPr bwMode="auto">
          <a:xfrm>
            <a:off x="533400" y="1447800"/>
            <a:ext cx="1066800" cy="1066800"/>
          </a:xfrm>
          <a:prstGeom prst="rect">
            <a:avLst/>
          </a:prstGeom>
          <a:noFill/>
          <a:ln w="19050">
            <a:solidFill>
              <a:schemeClr val="bg2"/>
            </a:solidFill>
            <a:miter lim="800000"/>
            <a:headEnd/>
            <a:tailEnd/>
          </a:ln>
        </p:spPr>
      </p:pic>
      <p:grpSp>
        <p:nvGrpSpPr>
          <p:cNvPr id="8201" name="Group 9"/>
          <p:cNvGrpSpPr>
            <a:grpSpLocks/>
          </p:cNvGrpSpPr>
          <p:nvPr/>
        </p:nvGrpSpPr>
        <p:grpSpPr bwMode="auto">
          <a:xfrm>
            <a:off x="7391400" y="1447801"/>
            <a:ext cx="1144412" cy="1127125"/>
            <a:chOff x="1757" y="1008"/>
            <a:chExt cx="1267" cy="1300"/>
          </a:xfrm>
        </p:grpSpPr>
        <p:pic>
          <p:nvPicPr>
            <p:cNvPr id="8203" name="Picture 10"/>
            <p:cNvPicPr>
              <a:picLocks noChangeAspect="1" noChangeArrowheads="1"/>
            </p:cNvPicPr>
            <p:nvPr/>
          </p:nvPicPr>
          <p:blipFill>
            <a:blip r:embed="rId8" cstate="print"/>
            <a:srcRect/>
            <a:stretch>
              <a:fillRect/>
            </a:stretch>
          </p:blipFill>
          <p:spPr bwMode="auto">
            <a:xfrm>
              <a:off x="1776" y="1008"/>
              <a:ext cx="1248" cy="1230"/>
            </a:xfrm>
            <a:prstGeom prst="rect">
              <a:avLst/>
            </a:prstGeom>
            <a:noFill/>
            <a:ln w="19050">
              <a:noFill/>
              <a:miter lim="800000"/>
              <a:headEnd/>
              <a:tailEnd/>
            </a:ln>
          </p:spPr>
        </p:pic>
        <p:sp>
          <p:nvSpPr>
            <p:cNvPr id="8204" name="Text Box 11"/>
            <p:cNvSpPr txBox="1">
              <a:spLocks noChangeArrowheads="1"/>
            </p:cNvSpPr>
            <p:nvPr/>
          </p:nvSpPr>
          <p:spPr bwMode="auto">
            <a:xfrm>
              <a:off x="1757" y="2061"/>
              <a:ext cx="225" cy="247"/>
            </a:xfrm>
            <a:prstGeom prst="rect">
              <a:avLst/>
            </a:prstGeom>
            <a:noFill/>
            <a:ln w="19050">
              <a:noFill/>
              <a:miter lim="800000"/>
              <a:headEnd/>
              <a:tailEnd/>
            </a:ln>
          </p:spPr>
          <p:txBody>
            <a:bodyPr>
              <a:spAutoFit/>
            </a:bodyPr>
            <a:lstStyle/>
            <a:p>
              <a:pPr eaLnBrk="0" hangingPunct="0"/>
              <a:endParaRPr lang="en-US" sz="800" b="0">
                <a:solidFill>
                  <a:srgbClr val="01050F"/>
                </a:solidFill>
              </a:endParaRPr>
            </a:p>
          </p:txBody>
        </p:sp>
      </p:grpSp>
      <p:pic>
        <p:nvPicPr>
          <p:cNvPr id="8202" name="Picture 12" descr="blend5_6a"/>
          <p:cNvPicPr>
            <a:picLocks noChangeAspect="1" noChangeArrowheads="1"/>
          </p:cNvPicPr>
          <p:nvPr/>
        </p:nvPicPr>
        <p:blipFill>
          <a:blip r:embed="rId9" cstate="print"/>
          <a:srcRect b="63928"/>
          <a:stretch>
            <a:fillRect/>
          </a:stretch>
        </p:blipFill>
        <p:spPr bwMode="auto">
          <a:xfrm>
            <a:off x="0" y="6342064"/>
            <a:ext cx="9144000" cy="515937"/>
          </a:xfrm>
          <a:prstGeom prst="rect">
            <a:avLst/>
          </a:prstGeom>
          <a:noFill/>
          <a:ln w="9525">
            <a:noFill/>
            <a:miter lim="800000"/>
            <a:headEnd/>
            <a:tailEnd/>
          </a:ln>
        </p:spPr>
      </p:pic>
    </p:spTree>
    <p:extLst>
      <p:ext uri="{BB962C8B-B14F-4D97-AF65-F5344CB8AC3E}">
        <p14:creationId xmlns:p14="http://schemas.microsoft.com/office/powerpoint/2010/main" val="39994963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p:nvPr/>
        </p:nvPicPr>
        <p:blipFill>
          <a:blip r:embed="rId2">
            <a:extLst>
              <a:ext uri="{28A0092B-C50C-407E-A947-70E740481C1C}">
                <a14:useLocalDpi xmlns:a14="http://schemas.microsoft.com/office/drawing/2010/main" val="0"/>
              </a:ext>
            </a:extLst>
          </a:blip>
          <a:srcRect/>
          <a:stretch>
            <a:fillRect/>
          </a:stretch>
        </p:blipFill>
        <p:spPr bwMode="auto">
          <a:xfrm>
            <a:off x="304800" y="1828800"/>
            <a:ext cx="4724400" cy="3962400"/>
          </a:xfrm>
          <a:prstGeom prst="rect">
            <a:avLst/>
          </a:prstGeom>
          <a:noFill/>
          <a:ln>
            <a:noFill/>
          </a:ln>
        </p:spPr>
      </p:pic>
      <p:pic>
        <p:nvPicPr>
          <p:cNvPr id="11" name="Picture 10"/>
          <p:cNvPicPr/>
          <p:nvPr/>
        </p:nvPicPr>
        <p:blipFill>
          <a:blip r:embed="rId3">
            <a:extLst>
              <a:ext uri="{28A0092B-C50C-407E-A947-70E740481C1C}">
                <a14:useLocalDpi xmlns:a14="http://schemas.microsoft.com/office/drawing/2010/main" val="0"/>
              </a:ext>
            </a:extLst>
          </a:blip>
          <a:srcRect/>
          <a:stretch>
            <a:fillRect/>
          </a:stretch>
        </p:blipFill>
        <p:spPr bwMode="auto">
          <a:xfrm>
            <a:off x="5105400" y="1752600"/>
            <a:ext cx="3810000" cy="3911600"/>
          </a:xfrm>
          <a:prstGeom prst="rect">
            <a:avLst/>
          </a:prstGeom>
          <a:noFill/>
          <a:ln>
            <a:noFill/>
          </a:ln>
        </p:spPr>
      </p:pic>
      <p:sp>
        <p:nvSpPr>
          <p:cNvPr id="12" name="TextBox 11"/>
          <p:cNvSpPr txBox="1"/>
          <p:nvPr/>
        </p:nvSpPr>
        <p:spPr>
          <a:xfrm>
            <a:off x="5257800" y="5791200"/>
            <a:ext cx="3657600" cy="646331"/>
          </a:xfrm>
          <a:prstGeom prst="rect">
            <a:avLst/>
          </a:prstGeom>
          <a:noFill/>
        </p:spPr>
        <p:txBody>
          <a:bodyPr wrap="square" rtlCol="0">
            <a:spAutoFit/>
          </a:bodyPr>
          <a:lstStyle/>
          <a:p>
            <a:r>
              <a:rPr lang="en-US" dirty="0" err="1"/>
              <a:t>Polytetra</a:t>
            </a:r>
            <a:r>
              <a:rPr lang="en-US" dirty="0"/>
              <a:t> </a:t>
            </a:r>
            <a:r>
              <a:rPr lang="en-US" dirty="0" err="1"/>
              <a:t>fluro</a:t>
            </a:r>
            <a:r>
              <a:rPr lang="en-US" dirty="0"/>
              <a:t> ethylene   (PTFE)( </a:t>
            </a:r>
            <a:r>
              <a:rPr lang="en-US" dirty="0" err="1"/>
              <a:t>Jostent</a:t>
            </a:r>
            <a:r>
              <a:rPr lang="en-US" dirty="0"/>
              <a:t> ) </a:t>
            </a:r>
          </a:p>
        </p:txBody>
      </p:sp>
      <p:sp>
        <p:nvSpPr>
          <p:cNvPr id="13" name="Rectangle 12"/>
          <p:cNvSpPr/>
          <p:nvPr/>
        </p:nvSpPr>
        <p:spPr>
          <a:xfrm>
            <a:off x="5181600" y="1828800"/>
            <a:ext cx="2649433" cy="369332"/>
          </a:xfrm>
          <a:prstGeom prst="rect">
            <a:avLst/>
          </a:prstGeom>
        </p:spPr>
        <p:txBody>
          <a:bodyPr wrap="none">
            <a:spAutoFit/>
          </a:bodyPr>
          <a:lstStyle/>
          <a:p>
            <a:r>
              <a:rPr lang="en-US" dirty="0">
                <a:solidFill>
                  <a:srgbClr val="000514"/>
                </a:solidFill>
              </a:rPr>
              <a:t>http://</a:t>
            </a:r>
            <a:r>
              <a:rPr lang="en-US" dirty="0" err="1">
                <a:solidFill>
                  <a:srgbClr val="000514"/>
                </a:solidFill>
              </a:rPr>
              <a:t>drsvenkatesan.com</a:t>
            </a:r>
            <a:r>
              <a:rPr lang="en-US" dirty="0">
                <a:solidFill>
                  <a:srgbClr val="000514"/>
                </a:solidFill>
              </a:rPr>
              <a:t>/</a:t>
            </a:r>
          </a:p>
        </p:txBody>
      </p:sp>
    </p:spTree>
    <p:extLst>
      <p:ext uri="{BB962C8B-B14F-4D97-AF65-F5344CB8AC3E}">
        <p14:creationId xmlns:p14="http://schemas.microsoft.com/office/powerpoint/2010/main" val="132444205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1970" name="Picture 2" descr="blend5_6a"/>
          <p:cNvPicPr>
            <a:picLocks noChangeAspect="1" noChangeArrowheads="1"/>
          </p:cNvPicPr>
          <p:nvPr/>
        </p:nvPicPr>
        <p:blipFill>
          <a:blip r:embed="rId2" cstate="print"/>
          <a:srcRect b="63928"/>
          <a:stretch>
            <a:fillRect/>
          </a:stretch>
        </p:blipFill>
        <p:spPr bwMode="auto">
          <a:xfrm>
            <a:off x="0" y="6342063"/>
            <a:ext cx="9144000" cy="515937"/>
          </a:xfrm>
          <a:prstGeom prst="rect">
            <a:avLst/>
          </a:prstGeom>
          <a:noFill/>
        </p:spPr>
      </p:pic>
      <p:sp>
        <p:nvSpPr>
          <p:cNvPr id="211971" name="Rectangle 3"/>
          <p:cNvSpPr>
            <a:spLocks noChangeArrowheads="1"/>
          </p:cNvSpPr>
          <p:nvPr/>
        </p:nvSpPr>
        <p:spPr bwMode="auto">
          <a:xfrm>
            <a:off x="914400" y="1066800"/>
            <a:ext cx="7467600" cy="1752600"/>
          </a:xfrm>
          <a:prstGeom prst="rect">
            <a:avLst/>
          </a:prstGeom>
          <a:noFill/>
          <a:ln w="25400" cap="rnd">
            <a:solidFill>
              <a:schemeClr val="tx1"/>
            </a:solidFill>
            <a:prstDash val="sysDot"/>
            <a:miter lim="800000"/>
            <a:headEnd/>
            <a:tailEnd/>
          </a:ln>
          <a:effectLst/>
        </p:spPr>
        <p:txBody>
          <a:bodyPr wrap="none" anchor="ctr"/>
          <a:lstStyle/>
          <a:p>
            <a:endParaRPr lang="en-US"/>
          </a:p>
        </p:txBody>
      </p:sp>
      <p:sp>
        <p:nvSpPr>
          <p:cNvPr id="211972" name="Rectangle 4"/>
          <p:cNvSpPr>
            <a:spLocks noChangeArrowheads="1"/>
          </p:cNvSpPr>
          <p:nvPr/>
        </p:nvSpPr>
        <p:spPr bwMode="auto">
          <a:xfrm>
            <a:off x="1600200" y="3505200"/>
            <a:ext cx="5638800" cy="1981200"/>
          </a:xfrm>
          <a:prstGeom prst="rect">
            <a:avLst/>
          </a:prstGeom>
          <a:noFill/>
          <a:ln w="9525">
            <a:noFill/>
            <a:miter lim="800000"/>
            <a:headEnd/>
            <a:tailEnd/>
          </a:ln>
          <a:effectLst/>
        </p:spPr>
        <p:txBody>
          <a:bodyPr/>
          <a:lstStyle/>
          <a:p>
            <a:pPr algn="r" eaLnBrk="1" hangingPunct="1">
              <a:lnSpc>
                <a:spcPct val="75000"/>
              </a:lnSpc>
              <a:spcBef>
                <a:spcPct val="20000"/>
              </a:spcBef>
              <a:buClr>
                <a:schemeClr val="hlink"/>
              </a:buClr>
              <a:buSzPct val="70000"/>
              <a:buFont typeface="Wingdings" pitchFamily="2" charset="2"/>
              <a:buNone/>
            </a:pPr>
            <a:r>
              <a:rPr lang="en-US" sz="1600">
                <a:effectLst>
                  <a:outerShdw blurRad="38100" dist="38100" dir="2700000" algn="tl">
                    <a:srgbClr val="000000"/>
                  </a:outerShdw>
                </a:effectLst>
              </a:rPr>
              <a:t>Thanks!</a:t>
            </a:r>
          </a:p>
        </p:txBody>
      </p:sp>
      <p:pic>
        <p:nvPicPr>
          <p:cNvPr id="211973" name="Picture 5" descr="art-jce484022"/>
          <p:cNvPicPr>
            <a:picLocks noChangeAspect="1" noChangeArrowheads="1"/>
          </p:cNvPicPr>
          <p:nvPr/>
        </p:nvPicPr>
        <p:blipFill>
          <a:blip r:embed="rId3" cstate="print"/>
          <a:srcRect l="5882" t="14027" r="5882" b="11945"/>
          <a:stretch>
            <a:fillRect/>
          </a:stretch>
        </p:blipFill>
        <p:spPr bwMode="auto">
          <a:xfrm>
            <a:off x="6781800" y="2209800"/>
            <a:ext cx="1219200" cy="1057275"/>
          </a:xfrm>
          <a:prstGeom prst="rect">
            <a:avLst/>
          </a:prstGeom>
          <a:noFill/>
          <a:ln w="28575">
            <a:solidFill>
              <a:srgbClr val="000000"/>
            </a:solidFill>
            <a:miter lim="800000"/>
            <a:headEnd/>
            <a:tailEnd/>
          </a:ln>
        </p:spPr>
      </p:pic>
      <p:pic>
        <p:nvPicPr>
          <p:cNvPr id="211974" name="Picture 6" descr="Illustration of balloon angioplasty."/>
          <p:cNvPicPr>
            <a:picLocks noChangeAspect="1" noChangeArrowheads="1"/>
          </p:cNvPicPr>
          <p:nvPr/>
        </p:nvPicPr>
        <p:blipFill>
          <a:blip r:embed="rId4" cstate="print"/>
          <a:srcRect/>
          <a:stretch>
            <a:fillRect/>
          </a:stretch>
        </p:blipFill>
        <p:spPr bwMode="auto">
          <a:xfrm>
            <a:off x="5486400" y="2209800"/>
            <a:ext cx="1143000" cy="1065213"/>
          </a:xfrm>
          <a:prstGeom prst="rect">
            <a:avLst/>
          </a:prstGeom>
          <a:noFill/>
          <a:ln w="25400">
            <a:solidFill>
              <a:srgbClr val="000000"/>
            </a:solidFill>
            <a:miter lim="800000"/>
            <a:headEnd/>
            <a:tailEnd/>
          </a:ln>
        </p:spPr>
      </p:pic>
      <p:pic>
        <p:nvPicPr>
          <p:cNvPr id="211975" name="Picture 7" descr="angioplasty"/>
          <p:cNvPicPr>
            <a:picLocks noChangeAspect="1" noChangeArrowheads="1"/>
          </p:cNvPicPr>
          <p:nvPr/>
        </p:nvPicPr>
        <p:blipFill>
          <a:blip r:embed="rId5" cstate="print"/>
          <a:srcRect/>
          <a:stretch>
            <a:fillRect/>
          </a:stretch>
        </p:blipFill>
        <p:spPr bwMode="auto">
          <a:xfrm>
            <a:off x="2895600" y="2209800"/>
            <a:ext cx="1143000" cy="1066800"/>
          </a:xfrm>
          <a:prstGeom prst="rect">
            <a:avLst/>
          </a:prstGeom>
          <a:noFill/>
          <a:ln w="25400">
            <a:solidFill>
              <a:srgbClr val="000000"/>
            </a:solidFill>
            <a:miter lim="800000"/>
            <a:headEnd/>
            <a:tailEnd/>
          </a:ln>
        </p:spPr>
      </p:pic>
      <p:pic>
        <p:nvPicPr>
          <p:cNvPr id="211976" name="Picture 8" descr="DICE1b"/>
          <p:cNvPicPr>
            <a:picLocks noChangeAspect="1" noChangeArrowheads="1"/>
          </p:cNvPicPr>
          <p:nvPr/>
        </p:nvPicPr>
        <p:blipFill>
          <a:blip r:embed="rId6" cstate="print"/>
          <a:srcRect/>
          <a:stretch>
            <a:fillRect/>
          </a:stretch>
        </p:blipFill>
        <p:spPr bwMode="auto">
          <a:xfrm>
            <a:off x="4191000" y="2209800"/>
            <a:ext cx="1143000" cy="1066800"/>
          </a:xfrm>
          <a:prstGeom prst="rect">
            <a:avLst/>
          </a:prstGeom>
          <a:noFill/>
          <a:ln w="25400">
            <a:solidFill>
              <a:srgbClr val="000000"/>
            </a:solidFill>
            <a:miter lim="800000"/>
            <a:headEnd/>
            <a:tailEnd/>
          </a:ln>
        </p:spPr>
      </p:pic>
      <p:sp>
        <p:nvSpPr>
          <p:cNvPr id="211977" name="Rectangle 9"/>
          <p:cNvSpPr>
            <a:spLocks noGrp="1" noChangeArrowheads="1"/>
          </p:cNvSpPr>
          <p:nvPr>
            <p:ph type="ctrTitle"/>
          </p:nvPr>
        </p:nvSpPr>
        <p:spPr>
          <a:xfrm>
            <a:off x="990600" y="762000"/>
            <a:ext cx="6934200" cy="1828800"/>
          </a:xfrm>
          <a:noFill/>
          <a:ln/>
        </p:spPr>
        <p:txBody>
          <a:bodyPr/>
          <a:lstStyle/>
          <a:p>
            <a:pPr algn="l"/>
            <a:r>
              <a:rPr lang="en-US" b="0"/>
              <a:t>End</a:t>
            </a:r>
            <a:r>
              <a:rPr lang="en-US" b="0" i="1"/>
              <a:t> – questions?</a:t>
            </a:r>
            <a:r>
              <a:rPr lang="en-US"/>
              <a:t>  </a:t>
            </a:r>
          </a:p>
        </p:txBody>
      </p:sp>
    </p:spTree>
    <p:extLst>
      <p:ext uri="{BB962C8B-B14F-4D97-AF65-F5344CB8AC3E}">
        <p14:creationId xmlns:p14="http://schemas.microsoft.com/office/powerpoint/2010/main" val="3158832542"/>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Case</a:t>
            </a:r>
            <a:endParaRPr lang="en-US" dirty="0"/>
          </a:p>
        </p:txBody>
      </p:sp>
      <p:sp>
        <p:nvSpPr>
          <p:cNvPr id="3" name="Content Placeholder 2"/>
          <p:cNvSpPr>
            <a:spLocks noGrp="1"/>
          </p:cNvSpPr>
          <p:nvPr>
            <p:ph idx="1"/>
          </p:nvPr>
        </p:nvSpPr>
        <p:spPr/>
        <p:txBody>
          <a:bodyPr/>
          <a:lstStyle/>
          <a:p>
            <a:r>
              <a:rPr lang="en-US" dirty="0" smtClean="0"/>
              <a:t>56 </a:t>
            </a:r>
            <a:r>
              <a:rPr lang="en-US" dirty="0" err="1" smtClean="0"/>
              <a:t>yo</a:t>
            </a:r>
            <a:r>
              <a:rPr lang="en-US" dirty="0" smtClean="0"/>
              <a:t> man with hyperlipidemia. Very active (surfer). Now with DOE and fatigue.</a:t>
            </a:r>
          </a:p>
          <a:p>
            <a:r>
              <a:rPr lang="en-US" dirty="0" smtClean="0"/>
              <a:t>Exercise stress test with good functional capacity, but VT with exercise (56 beats) that resolved spontaneously.</a:t>
            </a:r>
          </a:p>
          <a:p>
            <a:r>
              <a:rPr lang="en-US" dirty="0" smtClean="0"/>
              <a:t>Taken to </a:t>
            </a:r>
            <a:r>
              <a:rPr lang="en-US" dirty="0" err="1"/>
              <a:t>C</a:t>
            </a:r>
            <a:r>
              <a:rPr lang="en-US" dirty="0" err="1" smtClean="0"/>
              <a:t>ath</a:t>
            </a:r>
            <a:r>
              <a:rPr lang="en-US" dirty="0" smtClean="0"/>
              <a:t> Lab.</a:t>
            </a:r>
          </a:p>
          <a:p>
            <a:r>
              <a:rPr lang="en-US" dirty="0" smtClean="0"/>
              <a:t>Serum blood test within normal</a:t>
            </a:r>
          </a:p>
          <a:p>
            <a:r>
              <a:rPr lang="en-US" dirty="0" smtClean="0"/>
              <a:t>Heparin used for anticoagulation. </a:t>
            </a:r>
            <a:endParaRPr lang="en-US" dirty="0"/>
          </a:p>
        </p:txBody>
      </p:sp>
    </p:spTree>
    <p:extLst>
      <p:ext uri="{BB962C8B-B14F-4D97-AF65-F5344CB8AC3E}">
        <p14:creationId xmlns:p14="http://schemas.microsoft.com/office/powerpoint/2010/main" val="21664224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457200" y="990600"/>
            <a:ext cx="3008313" cy="1162050"/>
          </a:xfrm>
        </p:spPr>
        <p:txBody>
          <a:bodyPr/>
          <a:lstStyle/>
          <a:p>
            <a:r>
              <a:rPr lang="en-US" sz="2400" dirty="0"/>
              <a:t>FFR 0.72 after </a:t>
            </a:r>
            <a:r>
              <a:rPr lang="en-US" sz="2400" dirty="0" smtClean="0"/>
              <a:t>mid-distal  </a:t>
            </a:r>
            <a:r>
              <a:rPr lang="en-US" sz="2400" dirty="0"/>
              <a:t>lesion and 0.81 after mid lesion.</a:t>
            </a:r>
            <a:br>
              <a:rPr lang="en-US" sz="2400" dirty="0"/>
            </a:br>
            <a:r>
              <a:rPr lang="en-US" sz="2400" dirty="0" smtClean="0"/>
              <a:t>Heparin with ACT 280</a:t>
            </a:r>
            <a:endParaRPr lang="en-US" sz="2400" dirty="0"/>
          </a:p>
        </p:txBody>
      </p:sp>
      <p:pic>
        <p:nvPicPr>
          <p:cNvPr id="4" name="Content Placeholder 3" descr="lesion image10_(61).jpg"/>
          <p:cNvPicPr>
            <a:picLocks noGrp="1" noChangeAspect="1"/>
          </p:cNvPicPr>
          <p:nvPr>
            <p:ph idx="1"/>
          </p:nvPr>
        </p:nvPicPr>
        <p:blipFill>
          <a:blip r:embed="rId2">
            <a:extLst>
              <a:ext uri="{28A0092B-C50C-407E-A947-70E740481C1C}">
                <a14:useLocalDpi xmlns:a14="http://schemas.microsoft.com/office/drawing/2010/main" val="0"/>
              </a:ext>
            </a:extLst>
          </a:blip>
          <a:srcRect l="6333" r="6333"/>
          <a:stretch>
            <a:fillRect/>
          </a:stretch>
        </p:blipFill>
        <p:spPr/>
      </p:pic>
      <p:pic>
        <p:nvPicPr>
          <p:cNvPr id="11" name="Picture 10" descr="lesion image 216_(3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00" y="2209800"/>
            <a:ext cx="2895600" cy="3886200"/>
          </a:xfrm>
          <a:prstGeom prst="rect">
            <a:avLst/>
          </a:prstGeom>
        </p:spPr>
      </p:pic>
      <p:sp>
        <p:nvSpPr>
          <p:cNvPr id="13" name="Bent Arrow 12"/>
          <p:cNvSpPr/>
          <p:nvPr/>
        </p:nvSpPr>
        <p:spPr bwMode="auto">
          <a:xfrm>
            <a:off x="1143000" y="3048000"/>
            <a:ext cx="813816" cy="868680"/>
          </a:xfrm>
          <a:prstGeom prst="ben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Garamond" pitchFamily="18" charset="0"/>
            </a:endParaRPr>
          </a:p>
        </p:txBody>
      </p:sp>
      <p:sp>
        <p:nvSpPr>
          <p:cNvPr id="14" name="Left Arrow 13"/>
          <p:cNvSpPr/>
          <p:nvPr/>
        </p:nvSpPr>
        <p:spPr bwMode="auto">
          <a:xfrm>
            <a:off x="2438400" y="3581400"/>
            <a:ext cx="978408" cy="484632"/>
          </a:xfrm>
          <a:prstGeom prst="lef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Garamond" pitchFamily="18" charset="0"/>
            </a:endParaRPr>
          </a:p>
        </p:txBody>
      </p:sp>
    </p:spTree>
    <p:extLst>
      <p:ext uri="{BB962C8B-B14F-4D97-AF65-F5344CB8AC3E}">
        <p14:creationId xmlns:p14="http://schemas.microsoft.com/office/powerpoint/2010/main" val="40286059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fill="hold"/>
                                        <p:tgtEl>
                                          <p:spTgt spid="14"/>
                                        </p:tgtEl>
                                        <p:attrNameLst>
                                          <p:attrName>ppt_x</p:attrName>
                                        </p:attrNameLst>
                                      </p:cBhvr>
                                      <p:tavLst>
                                        <p:tav tm="0">
                                          <p:val>
                                            <p:strVal val="#ppt_x"/>
                                          </p:val>
                                        </p:tav>
                                        <p:tav tm="100000">
                                          <p:val>
                                            <p:strVal val="#ppt_x"/>
                                          </p:val>
                                        </p:tav>
                                      </p:tavLst>
                                    </p:anim>
                                    <p:anim calcmode="lin" valueType="num">
                                      <p:cBhvr additive="base">
                                        <p:cTn id="1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3600" dirty="0" smtClean="0"/>
              <a:t>2</a:t>
            </a:r>
            <a:r>
              <a:rPr lang="en-US" sz="3600" baseline="30000" dirty="0" smtClean="0"/>
              <a:t>nd</a:t>
            </a:r>
            <a:r>
              <a:rPr lang="en-US" sz="3600" dirty="0" smtClean="0"/>
              <a:t> overlapping (more proximal stent</a:t>
            </a:r>
            <a:r>
              <a:rPr lang="en-US" sz="3600" dirty="0" smtClean="0"/>
              <a:t>) as FFR still significant </a:t>
            </a:r>
            <a:endParaRPr lang="en-US" sz="3600" dirty="0"/>
          </a:p>
        </p:txBody>
      </p:sp>
      <p:pic>
        <p:nvPicPr>
          <p:cNvPr id="22" name="Content Placeholder 21" descr="Image-44_(39).jpg"/>
          <p:cNvPicPr>
            <a:picLocks noGrp="1" noChangeAspect="1"/>
          </p:cNvPicPr>
          <p:nvPr>
            <p:ph sz="half" idx="2"/>
          </p:nvPr>
        </p:nvPicPr>
        <p:blipFill>
          <a:blip r:embed="rId2">
            <a:extLst>
              <a:ext uri="{28A0092B-C50C-407E-A947-70E740481C1C}">
                <a14:useLocalDpi xmlns:a14="http://schemas.microsoft.com/office/drawing/2010/main" val="0"/>
              </a:ext>
            </a:extLst>
          </a:blip>
          <a:srcRect l="5384" r="5384"/>
          <a:stretch>
            <a:fillRect/>
          </a:stretch>
        </p:blipFill>
        <p:spPr/>
      </p:pic>
      <p:pic>
        <p:nvPicPr>
          <p:cNvPr id="3" name="Content Placeholder 2"/>
          <p:cNvPicPr>
            <a:picLocks noGrp="1" noChangeAspect="1"/>
          </p:cNvPicPr>
          <p:nvPr>
            <p:ph sz="half" idx="1"/>
          </p:nvPr>
        </p:nvPicPr>
        <p:blipFill>
          <a:blip r:embed="rId3"/>
          <a:srcRect l="5384" r="5384"/>
          <a:stretch>
            <a:fillRect/>
          </a:stretch>
        </p:blipFill>
        <p:spPr/>
      </p:pic>
      <p:cxnSp>
        <p:nvCxnSpPr>
          <p:cNvPr id="6" name="Straight Arrow Connector 5"/>
          <p:cNvCxnSpPr/>
          <p:nvPr/>
        </p:nvCxnSpPr>
        <p:spPr bwMode="auto">
          <a:xfrm flipV="1">
            <a:off x="2590800" y="3429000"/>
            <a:ext cx="381000" cy="76200"/>
          </a:xfrm>
          <a:prstGeom prst="straightConnector1">
            <a:avLst/>
          </a:prstGeom>
          <a:solidFill>
            <a:schemeClr val="accent1"/>
          </a:solidFill>
          <a:ln w="76200" cap="flat" cmpd="sng" algn="ctr">
            <a:solidFill>
              <a:srgbClr val="FF0000"/>
            </a:solidFill>
            <a:prstDash val="solid"/>
            <a:round/>
            <a:headEnd type="none" w="med" len="med"/>
            <a:tailEnd type="arrow"/>
          </a:ln>
          <a:effectLst/>
        </p:spPr>
      </p:cxnSp>
      <p:cxnSp>
        <p:nvCxnSpPr>
          <p:cNvPr id="8" name="Straight Arrow Connector 7"/>
          <p:cNvCxnSpPr/>
          <p:nvPr/>
        </p:nvCxnSpPr>
        <p:spPr bwMode="auto">
          <a:xfrm flipV="1">
            <a:off x="2362200" y="2743200"/>
            <a:ext cx="381000" cy="228600"/>
          </a:xfrm>
          <a:prstGeom prst="straightConnector1">
            <a:avLst/>
          </a:prstGeom>
          <a:solidFill>
            <a:schemeClr val="accent1"/>
          </a:solidFill>
          <a:ln w="76200" cap="flat" cmpd="sng" algn="ctr">
            <a:solidFill>
              <a:srgbClr val="FF0000"/>
            </a:solidFill>
            <a:prstDash val="solid"/>
            <a:round/>
            <a:headEnd type="none" w="med" len="med"/>
            <a:tailEnd type="arrow"/>
          </a:ln>
          <a:effectLst/>
        </p:spPr>
      </p:cxnSp>
    </p:spTree>
    <p:extLst>
      <p:ext uri="{BB962C8B-B14F-4D97-AF65-F5344CB8AC3E}">
        <p14:creationId xmlns:p14="http://schemas.microsoft.com/office/powerpoint/2010/main" val="117921887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3600" dirty="0" smtClean="0"/>
              <a:t>Post dilatation…followed by angiography</a:t>
            </a:r>
            <a:endParaRPr lang="en-US" sz="3600" dirty="0"/>
          </a:p>
        </p:txBody>
      </p:sp>
      <p:pic>
        <p:nvPicPr>
          <p:cNvPr id="7" name="Content Placeholder 6" descr="Image-57_(7).jpg"/>
          <p:cNvPicPr>
            <a:picLocks noGrp="1" noChangeAspect="1"/>
          </p:cNvPicPr>
          <p:nvPr>
            <p:ph sz="half" idx="1"/>
          </p:nvPr>
        </p:nvPicPr>
        <p:blipFill>
          <a:blip r:embed="rId4">
            <a:extLst>
              <a:ext uri="{28A0092B-C50C-407E-A947-70E740481C1C}">
                <a14:useLocalDpi xmlns:a14="http://schemas.microsoft.com/office/drawing/2010/main" val="0"/>
              </a:ext>
            </a:extLst>
          </a:blip>
          <a:srcRect l="5384" r="5384"/>
          <a:stretch>
            <a:fillRect/>
          </a:stretch>
        </p:blipFill>
        <p:spPr>
          <a:xfrm>
            <a:off x="304800" y="1600200"/>
            <a:ext cx="4038600" cy="4525963"/>
          </a:xfrm>
        </p:spPr>
      </p:pic>
      <p:pic>
        <p:nvPicPr>
          <p:cNvPr id="10" name="Image-63.avi">
            <a:hlinkClick r:id="" action="ppaction://media"/>
          </p:cNvPr>
          <p:cNvPicPr>
            <a:picLocks noGrp="1" noChangeAspect="1"/>
          </p:cNvPicPr>
          <p:nvPr>
            <p:ph sz="half" idx="2"/>
            <a:videoFile r:link="rId2"/>
            <p:extLst>
              <p:ext uri="{DAA4B4D4-6D71-4841-9C94-3DE7FCFB9230}">
                <p14:media xmlns:p14="http://schemas.microsoft.com/office/powerpoint/2010/main" r:embed="rId1"/>
              </p:ext>
            </p:extLst>
          </p:nvPr>
        </p:nvPicPr>
        <p:blipFill>
          <a:blip r:embed="rId5"/>
          <a:stretch>
            <a:fillRect/>
          </a:stretch>
        </p:blipFill>
        <p:spPr>
          <a:xfrm>
            <a:off x="4405312" y="1600200"/>
            <a:ext cx="4419600" cy="4419600"/>
          </a:xfrm>
        </p:spPr>
      </p:pic>
    </p:spTree>
    <p:extLst>
      <p:ext uri="{BB962C8B-B14F-4D97-AF65-F5344CB8AC3E}">
        <p14:creationId xmlns:p14="http://schemas.microsoft.com/office/powerpoint/2010/main" val="2600027278"/>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0"/>
                                        </p:tgtEl>
                                      </p:cBhvr>
                                    </p:cmd>
                                  </p:childTnLst>
                                </p:cTn>
                              </p:par>
                            </p:childTnLst>
                          </p:cTn>
                        </p:par>
                      </p:childTnLst>
                    </p:cTn>
                  </p:par>
                </p:childTnLst>
              </p:cTn>
              <p:nextCondLst>
                <p:cond evt="onClick" delay="0">
                  <p:tgtEl>
                    <p:spTgt spid="10"/>
                  </p:tgtEl>
                </p:cond>
              </p:nextCondLst>
            </p:seq>
            <p:video>
              <p:cMediaNode vol="80000">
                <p:cTn id="7" repeatCount="indefinite" fill="remove" display="0">
                  <p:stCondLst>
                    <p:cond delay="indefinite"/>
                  </p:stCondLst>
                </p:cTn>
                <p:tgtEl>
                  <p:spTgt spid="10"/>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What’s do we do now?</a:t>
            </a:r>
            <a:endParaRPr lang="en-US" dirty="0"/>
          </a:p>
        </p:txBody>
      </p:sp>
      <p:pic>
        <p:nvPicPr>
          <p:cNvPr id="7" name="Image-64.avi">
            <a:hlinkClick r:id="" action="ppaction://media"/>
          </p:cNvPr>
          <p:cNvPicPr>
            <a:picLocks noGrp="1" noChangeAspect="1"/>
          </p:cNvPicPr>
          <p:nvPr>
            <p:ph sz="half" idx="1"/>
            <a:videoFile r:link="rId2"/>
            <p:extLst>
              <p:ext uri="{DAA4B4D4-6D71-4841-9C94-3DE7FCFB9230}">
                <p14:media xmlns:p14="http://schemas.microsoft.com/office/powerpoint/2010/main" r:embed="rId1"/>
              </p:ext>
            </p:extLst>
          </p:nvPr>
        </p:nvPicPr>
        <p:blipFill>
          <a:blip r:embed="rId6"/>
          <a:stretch>
            <a:fillRect/>
          </a:stretch>
        </p:blipFill>
        <p:spPr>
          <a:xfrm>
            <a:off x="457200" y="1843088"/>
            <a:ext cx="4038600" cy="4038600"/>
          </a:xfrm>
        </p:spPr>
      </p:pic>
      <p:pic>
        <p:nvPicPr>
          <p:cNvPr id="8" name="Image-67.avi">
            <a:hlinkClick r:id="" action="ppaction://media"/>
          </p:cNvPr>
          <p:cNvPicPr>
            <a:picLocks noGrp="1" noChangeAspect="1"/>
          </p:cNvPicPr>
          <p:nvPr>
            <p:ph sz="half" idx="2"/>
            <a:videoFile r:link="rId4"/>
            <p:extLst>
              <p:ext uri="{DAA4B4D4-6D71-4841-9C94-3DE7FCFB9230}">
                <p14:media xmlns:p14="http://schemas.microsoft.com/office/powerpoint/2010/main" r:embed="rId3"/>
              </p:ext>
            </p:extLst>
          </p:nvPr>
        </p:nvPicPr>
        <p:blipFill>
          <a:blip r:embed="rId7"/>
          <a:stretch>
            <a:fillRect/>
          </a:stretch>
        </p:blipFill>
        <p:spPr>
          <a:xfrm>
            <a:off x="4648200" y="1843088"/>
            <a:ext cx="4038600" cy="4038600"/>
          </a:xfrm>
        </p:spPr>
      </p:pic>
    </p:spTree>
    <p:extLst>
      <p:ext uri="{BB962C8B-B14F-4D97-AF65-F5344CB8AC3E}">
        <p14:creationId xmlns:p14="http://schemas.microsoft.com/office/powerpoint/2010/main" val="2209861643"/>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141" fill="hold"/>
                                        <p:tgtEl>
                                          <p:spTgt spid="8"/>
                                        </p:tgtEl>
                                      </p:cBhvr>
                                    </p:cmd>
                                  </p:childTnLst>
                                </p:cTn>
                              </p:par>
                            </p:childTnLst>
                          </p:cTn>
                        </p:par>
                        <p:par>
                          <p:cTn id="7" fill="hold">
                            <p:stCondLst>
                              <p:cond delay="4141"/>
                            </p:stCondLst>
                            <p:childTnLst>
                              <p:par>
                                <p:cTn id="8" presetID="1" presetClass="mediacall" presetSubtype="0" fill="hold" nodeType="afterEffect">
                                  <p:stCondLst>
                                    <p:cond delay="0"/>
                                  </p:stCondLst>
                                  <p:childTnLst>
                                    <p:cmd type="call" cmd="playFrom(0.0)">
                                      <p:cBhvr>
                                        <p:cTn id="9" dur="2428"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repeatCount="indefinite" fill="remove" display="0">
                  <p:stCondLst>
                    <p:cond delay="indefinite"/>
                  </p:stCondLst>
                </p:cTn>
                <p:tgtEl>
                  <p:spTgt spid="8"/>
                </p:tgtEl>
              </p:cMediaNode>
            </p:video>
            <p:seq concurrent="1" nextAc="seek">
              <p:cTn id="11" restart="whenNotActive" fill="hold" evtFilter="cancelBubble" nodeType="interactiveSeq">
                <p:stCondLst>
                  <p:cond evt="onClick" delay="0">
                    <p:tgtEl>
                      <p:spTgt spid="8"/>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8"/>
                                        </p:tgtEl>
                                      </p:cBhvr>
                                    </p:cmd>
                                  </p:childTnLst>
                                </p:cTn>
                              </p:par>
                            </p:childTnLst>
                          </p:cTn>
                        </p:par>
                      </p:childTnLst>
                    </p:cTn>
                  </p:par>
                </p:childTnLst>
              </p:cTn>
              <p:nextCondLst>
                <p:cond evt="onClick" delay="0">
                  <p:tgtEl>
                    <p:spTgt spid="8"/>
                  </p:tgtEl>
                </p:cond>
              </p:nextCondLst>
            </p:seq>
            <p:video>
              <p:cMediaNode vol="80000">
                <p:cTn id="16" repeatCount="indefinite" fill="remove" display="0">
                  <p:stCondLst>
                    <p:cond delay="indefinite"/>
                  </p:stCondLst>
                </p:cTn>
                <p:tgtEl>
                  <p:spTgt spid="7"/>
                </p:tgtEl>
              </p:cMediaNode>
            </p:video>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Content Placeholder 21"/>
          <p:cNvSpPr>
            <a:spLocks noGrp="1"/>
          </p:cNvSpPr>
          <p:nvPr>
            <p:ph sz="half" idx="2"/>
          </p:nvPr>
        </p:nvSpPr>
        <p:spPr>
          <a:xfrm>
            <a:off x="4648200" y="304800"/>
            <a:ext cx="4191000" cy="6019800"/>
          </a:xfrm>
          <a:solidFill>
            <a:schemeClr val="accent1">
              <a:lumMod val="20000"/>
              <a:lumOff val="80000"/>
            </a:schemeClr>
          </a:solidFill>
          <a:ln>
            <a:solidFill>
              <a:srgbClr val="BBE0E3"/>
            </a:solidFill>
          </a:ln>
        </p:spPr>
        <p:txBody>
          <a:bodyPr/>
          <a:lstStyle/>
          <a:p>
            <a:r>
              <a:rPr lang="en-US" sz="2400" dirty="0">
                <a:solidFill>
                  <a:srgbClr val="000514"/>
                </a:solidFill>
              </a:rPr>
              <a:t>Ellis classification scheme for coronary artery perforations. </a:t>
            </a:r>
            <a:endParaRPr lang="en-US" sz="2400" dirty="0" smtClean="0">
              <a:solidFill>
                <a:srgbClr val="000514"/>
              </a:solidFill>
            </a:endParaRPr>
          </a:p>
          <a:p>
            <a:endParaRPr lang="en-US" sz="2400" dirty="0">
              <a:solidFill>
                <a:srgbClr val="000514"/>
              </a:solidFill>
            </a:endParaRPr>
          </a:p>
          <a:p>
            <a:r>
              <a:rPr lang="en-US" sz="2400" dirty="0" smtClean="0">
                <a:solidFill>
                  <a:srgbClr val="000514"/>
                </a:solidFill>
              </a:rPr>
              <a:t>Types </a:t>
            </a:r>
            <a:r>
              <a:rPr lang="en-US" sz="2400" dirty="0">
                <a:solidFill>
                  <a:srgbClr val="000514"/>
                </a:solidFill>
              </a:rPr>
              <a:t>I and II are "contained" perforations, whereas </a:t>
            </a:r>
            <a:endParaRPr lang="en-US" sz="2400" dirty="0" smtClean="0">
              <a:solidFill>
                <a:srgbClr val="000514"/>
              </a:solidFill>
            </a:endParaRPr>
          </a:p>
          <a:p>
            <a:endParaRPr lang="en-US" sz="2400" dirty="0">
              <a:solidFill>
                <a:srgbClr val="000514"/>
              </a:solidFill>
            </a:endParaRPr>
          </a:p>
          <a:p>
            <a:r>
              <a:rPr lang="en-US" sz="2400" dirty="0" smtClean="0">
                <a:solidFill>
                  <a:srgbClr val="000514"/>
                </a:solidFill>
              </a:rPr>
              <a:t>Type </a:t>
            </a:r>
            <a:r>
              <a:rPr lang="en-US" sz="2400" dirty="0">
                <a:solidFill>
                  <a:srgbClr val="000514"/>
                </a:solidFill>
              </a:rPr>
              <a:t>III is a "free" perforation with continuous extravasation of contrast. A more benign Type III "cavity spilling" perforation is also described in which contrast spills directly into an anatomic circulatory chamber</a:t>
            </a:r>
          </a:p>
        </p:txBody>
      </p:sp>
      <p:pic>
        <p:nvPicPr>
          <p:cNvPr id="26" name="Picture 25"/>
          <p:cNvPicPr/>
          <p:nvPr/>
        </p:nvPicPr>
        <p:blipFill>
          <a:blip r:embed="rId2">
            <a:extLst>
              <a:ext uri="{28A0092B-C50C-407E-A947-70E740481C1C}">
                <a14:useLocalDpi xmlns:a14="http://schemas.microsoft.com/office/drawing/2010/main" val="0"/>
              </a:ext>
            </a:extLst>
          </a:blip>
          <a:stretch>
            <a:fillRect/>
          </a:stretch>
        </p:blipFill>
        <p:spPr>
          <a:xfrm>
            <a:off x="457200" y="152400"/>
            <a:ext cx="3746500" cy="6134100"/>
          </a:xfrm>
          <a:prstGeom prst="rect">
            <a:avLst/>
          </a:prstGeom>
        </p:spPr>
      </p:pic>
    </p:spTree>
    <p:extLst>
      <p:ext uri="{BB962C8B-B14F-4D97-AF65-F5344CB8AC3E}">
        <p14:creationId xmlns:p14="http://schemas.microsoft.com/office/powerpoint/2010/main" val="141882786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Nursing perspective</a:t>
            </a:r>
            <a:endParaRPr lang="en-US" dirty="0"/>
          </a:p>
        </p:txBody>
      </p:sp>
      <p:sp>
        <p:nvSpPr>
          <p:cNvPr id="6" name="Vertical Text Placeholder 5"/>
          <p:cNvSpPr>
            <a:spLocks noGrp="1"/>
          </p:cNvSpPr>
          <p:nvPr>
            <p:ph type="body" orient="vert" idx="1"/>
          </p:nvPr>
        </p:nvSpPr>
        <p:spPr>
          <a:xfrm rot="16200000">
            <a:off x="2133601" y="-304799"/>
            <a:ext cx="4953000" cy="8305798"/>
          </a:xfrm>
          <a:ln>
            <a:solidFill>
              <a:srgbClr val="BBE0E3"/>
            </a:solidFill>
          </a:ln>
        </p:spPr>
        <p:txBody>
          <a:bodyPr/>
          <a:lstStyle/>
          <a:p>
            <a:r>
              <a:rPr lang="en-US" sz="2800" b="1" dirty="0" smtClean="0"/>
              <a:t>Is the patient </a:t>
            </a:r>
            <a:r>
              <a:rPr lang="en-US" sz="2800" b="1" dirty="0" err="1" smtClean="0"/>
              <a:t>hemodynamically</a:t>
            </a:r>
            <a:r>
              <a:rPr lang="en-US" sz="2800" b="1" dirty="0" smtClean="0"/>
              <a:t> stable (BP, HR)</a:t>
            </a:r>
          </a:p>
          <a:p>
            <a:pPr lvl="1"/>
            <a:r>
              <a:rPr lang="en-US" sz="2400" b="1" dirty="0" smtClean="0"/>
              <a:t>IVF with NS, consider inotropic support</a:t>
            </a:r>
          </a:p>
          <a:p>
            <a:r>
              <a:rPr lang="en-US" sz="2800" b="1" dirty="0" smtClean="0"/>
              <a:t>Anti coagulation (Should we </a:t>
            </a:r>
            <a:r>
              <a:rPr lang="en-US" sz="2800" b="1" dirty="0" err="1" smtClean="0"/>
              <a:t>reverse?..and</a:t>
            </a:r>
            <a:r>
              <a:rPr lang="en-US" sz="2800" b="1" dirty="0" smtClean="0"/>
              <a:t> how?)</a:t>
            </a:r>
          </a:p>
          <a:p>
            <a:pPr lvl="1"/>
            <a:r>
              <a:rPr lang="en-US" sz="2400" b="1" dirty="0" err="1" smtClean="0"/>
              <a:t>Heparin</a:t>
            </a:r>
            <a:r>
              <a:rPr lang="en-US" sz="2400" b="1" dirty="0" err="1" smtClean="0">
                <a:sym typeface="Wingdings"/>
              </a:rPr>
              <a:t>Protamine</a:t>
            </a:r>
            <a:r>
              <a:rPr lang="en-US" sz="2400" b="1" dirty="0" smtClean="0">
                <a:sym typeface="Wingdings"/>
              </a:rPr>
              <a:t> /GP </a:t>
            </a:r>
            <a:r>
              <a:rPr lang="en-US" sz="2400" b="1" dirty="0" err="1" smtClean="0">
                <a:sym typeface="Wingdings"/>
              </a:rPr>
              <a:t>IIbIIIa</a:t>
            </a:r>
            <a:r>
              <a:rPr lang="en-US" sz="2400" b="1" dirty="0" smtClean="0">
                <a:sym typeface="Wingdings"/>
              </a:rPr>
              <a:t>-Platelet transfusion</a:t>
            </a:r>
          </a:p>
          <a:p>
            <a:r>
              <a:rPr lang="en-US" sz="2800" b="1" dirty="0" smtClean="0">
                <a:sym typeface="Wingdings"/>
              </a:rPr>
              <a:t>IABP support may be needed/possible CPR</a:t>
            </a:r>
          </a:p>
          <a:p>
            <a:r>
              <a:rPr lang="en-US" sz="2800" b="1" dirty="0" smtClean="0">
                <a:sym typeface="Wingdings"/>
              </a:rPr>
              <a:t>Patient may require </a:t>
            </a:r>
            <a:r>
              <a:rPr lang="en-US" sz="2800" b="1" dirty="0" err="1" smtClean="0">
                <a:sym typeface="Wingdings"/>
              </a:rPr>
              <a:t>pericardiocentesis</a:t>
            </a:r>
            <a:r>
              <a:rPr lang="en-US" sz="2800" b="1" dirty="0" smtClean="0">
                <a:sym typeface="Wingdings"/>
              </a:rPr>
              <a:t>/ECHO notified</a:t>
            </a:r>
          </a:p>
          <a:p>
            <a:r>
              <a:rPr lang="en-US" sz="2800" b="1" dirty="0" smtClean="0">
                <a:sym typeface="Wingdings"/>
              </a:rPr>
              <a:t>Blood transfusion needed?</a:t>
            </a:r>
          </a:p>
          <a:p>
            <a:r>
              <a:rPr lang="en-US" sz="2800" b="1" dirty="0" smtClean="0">
                <a:sym typeface="Wingdings"/>
              </a:rPr>
              <a:t>CT surgeons notified/anesthesiology made aware</a:t>
            </a:r>
          </a:p>
          <a:p>
            <a:pPr marL="0" indent="0">
              <a:buNone/>
            </a:pPr>
            <a:endParaRPr lang="en-US" sz="2800" b="1" dirty="0" smtClean="0">
              <a:sym typeface="Wingdings"/>
            </a:endParaRPr>
          </a:p>
          <a:p>
            <a:endParaRPr lang="en-US" sz="2800" b="1" dirty="0" smtClean="0">
              <a:sym typeface="Wingdings"/>
            </a:endParaRPr>
          </a:p>
        </p:txBody>
      </p:sp>
    </p:spTree>
    <p:extLst>
      <p:ext uri="{BB962C8B-B14F-4D97-AF65-F5344CB8AC3E}">
        <p14:creationId xmlns:p14="http://schemas.microsoft.com/office/powerpoint/2010/main" val="419435431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theme/theme1.xml><?xml version="1.0" encoding="utf-8"?>
<a:theme xmlns:a="http://schemas.openxmlformats.org/drawingml/2006/main" name="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Garamond"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Garamond" pitchFamily="18"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8122</TotalTime>
  <Words>566</Words>
  <Application>Microsoft Macintosh PowerPoint</Application>
  <PresentationFormat>On-screen Show (4:3)</PresentationFormat>
  <Paragraphs>71</Paragraphs>
  <Slides>21</Slides>
  <Notes>2</Notes>
  <HiddenSlides>0</HiddenSlides>
  <MMClips>14</MMClips>
  <ScaleCrop>false</ScaleCrop>
  <HeadingPairs>
    <vt:vector size="4" baseType="variant">
      <vt:variant>
        <vt:lpstr>Theme</vt:lpstr>
      </vt:variant>
      <vt:variant>
        <vt:i4>1</vt:i4>
      </vt:variant>
      <vt:variant>
        <vt:lpstr>Slide Titles</vt:lpstr>
      </vt:variant>
      <vt:variant>
        <vt:i4>21</vt:i4>
      </vt:variant>
    </vt:vector>
  </HeadingPairs>
  <TitlesOfParts>
    <vt:vector size="22" baseType="lpstr">
      <vt:lpstr>Stream</vt:lpstr>
      <vt:lpstr>Cath Lab Essentials:   “worst case scenario”</vt:lpstr>
      <vt:lpstr>Acknowledgments</vt:lpstr>
      <vt:lpstr>Case</vt:lpstr>
      <vt:lpstr>FFR 0.72 after mid-distal  lesion and 0.81 after mid lesion. Heparin with ACT 280</vt:lpstr>
      <vt:lpstr>2nd overlapping (more proximal stent) as FFR still significant </vt:lpstr>
      <vt:lpstr>Post dilatation…followed by angiography</vt:lpstr>
      <vt:lpstr>What’s do we do now?</vt:lpstr>
      <vt:lpstr>PowerPoint Presentation</vt:lpstr>
      <vt:lpstr>Nursing perspective</vt:lpstr>
      <vt:lpstr>Technologist perspective</vt:lpstr>
      <vt:lpstr>PowerPoint Presentation</vt:lpstr>
      <vt:lpstr>PowerPoint Presentation</vt:lpstr>
      <vt:lpstr>PowerPoint Presentation</vt:lpstr>
      <vt:lpstr>Prolonged balloon inflation…but then NSVT</vt:lpstr>
      <vt:lpstr>Covered Stent deployment after chnging sheaths and guide catheter</vt:lpstr>
      <vt:lpstr>Perforation sealed</vt:lpstr>
      <vt:lpstr>Final images</vt:lpstr>
      <vt:lpstr>PowerPoint Presentation</vt:lpstr>
      <vt:lpstr>Coronary perforation</vt:lpstr>
      <vt:lpstr>PowerPoint Presentation</vt:lpstr>
      <vt:lpstr>End – questions?  </vt:lpstr>
    </vt:vector>
  </TitlesOfParts>
  <Company>Brown University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PAD Epidemiology</dc:title>
  <dc:creator> </dc:creator>
  <cp:lastModifiedBy>Pranav Patel</cp:lastModifiedBy>
  <cp:revision>351</cp:revision>
  <dcterms:created xsi:type="dcterms:W3CDTF">2007-12-18T21:40:51Z</dcterms:created>
  <dcterms:modified xsi:type="dcterms:W3CDTF">2016-01-18T20:53:03Z</dcterms:modified>
</cp:coreProperties>
</file>